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18"/>
  </p:notesMasterIdLst>
  <p:sldIdLst>
    <p:sldId id="256" r:id="rId5"/>
    <p:sldId id="363" r:id="rId6"/>
    <p:sldId id="378" r:id="rId7"/>
    <p:sldId id="366" r:id="rId8"/>
    <p:sldId id="379" r:id="rId9"/>
    <p:sldId id="348" r:id="rId10"/>
    <p:sldId id="367" r:id="rId11"/>
    <p:sldId id="353" r:id="rId12"/>
    <p:sldId id="283" r:id="rId13"/>
    <p:sldId id="274" r:id="rId14"/>
    <p:sldId id="284" r:id="rId15"/>
    <p:sldId id="285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8BAE9-0244-9C42-B96C-A193FA750844}" v="252" dt="2024-09-18T12:53:07.706"/>
    <p1510:client id="{76B433A2-5CA0-735B-F217-50C14C005873}" v="42" dt="2024-09-18T12:30:17.147"/>
    <p1510:client id="{8F259113-BA0A-4642-8083-99D85E7A0449}" v="9" dt="2024-09-18T06:42:21.653"/>
    <p1510:client id="{91490CE0-4724-F722-64A5-96AA02D9FA23}" v="147" dt="2024-09-18T08:09:39.203"/>
    <p1510:client id="{F4F00708-163A-4076-949B-90C11F3F58D8}" v="1" dt="2024-09-18T08:17:53.970"/>
    <p1510:client id="{F5C5D82F-BF46-EA42-BAED-9703DDB1EBDA}" v="89" dt="2024-09-18T12:51:05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83A02-E908-4FAD-949B-5A0E34ED6B75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27112C8-400E-4D97-8640-9D2572631978}">
      <dgm:prSet phldrT="[Tekst]" custT="1"/>
      <dgm:spPr/>
      <dgm:t>
        <a:bodyPr/>
        <a:lstStyle/>
        <a:p>
          <a:r>
            <a:rPr lang="en-US" sz="2000">
              <a:solidFill>
                <a:schemeClr val="tx1"/>
              </a:solidFill>
            </a:rPr>
            <a:t>1</a:t>
          </a:r>
          <a:r>
            <a:rPr lang="nb-NO" sz="2000" noProof="0">
              <a:solidFill>
                <a:schemeClr val="tx1"/>
              </a:solidFill>
            </a:rPr>
            <a:t>. Følgje med og fange opp</a:t>
          </a:r>
        </a:p>
      </dgm:t>
    </dgm:pt>
    <dgm:pt modelId="{DAD729EC-7D53-4FED-B771-45E00FB6AFD7}" type="parTrans" cxnId="{564C717C-E166-4F77-B2EE-D09AB8343ADB}">
      <dgm:prSet/>
      <dgm:spPr/>
      <dgm:t>
        <a:bodyPr/>
        <a:lstStyle/>
        <a:p>
          <a:endParaRPr lang="en-US"/>
        </a:p>
      </dgm:t>
    </dgm:pt>
    <dgm:pt modelId="{9478D794-7203-4CF4-9BEF-AE126901AA5E}" type="sibTrans" cxnId="{564C717C-E166-4F77-B2EE-D09AB8343ADB}">
      <dgm:prSet/>
      <dgm:spPr/>
      <dgm:t>
        <a:bodyPr/>
        <a:lstStyle/>
        <a:p>
          <a:endParaRPr lang="en-US"/>
        </a:p>
      </dgm:t>
    </dgm:pt>
    <dgm:pt modelId="{29CC40EB-7114-4187-8084-87F0BD3A7235}">
      <dgm:prSet phldrT="[Tekst]" custT="1"/>
      <dgm:spPr/>
      <dgm:t>
        <a:bodyPr/>
        <a:lstStyle/>
        <a:p>
          <a:r>
            <a:rPr lang="en-US" sz="2000"/>
            <a:t>4. </a:t>
          </a:r>
          <a:r>
            <a:rPr lang="nb-NO" sz="2000" noProof="0" err="1"/>
            <a:t>Undersøkje</a:t>
          </a:r>
          <a:endParaRPr lang="nb-NO" sz="2000" noProof="0"/>
        </a:p>
      </dgm:t>
    </dgm:pt>
    <dgm:pt modelId="{E0642F50-3F20-4E80-8268-7AEE827C5A7D}" type="parTrans" cxnId="{83121A65-B373-4D72-A865-C03C9EDF5572}">
      <dgm:prSet/>
      <dgm:spPr/>
      <dgm:t>
        <a:bodyPr/>
        <a:lstStyle/>
        <a:p>
          <a:endParaRPr lang="en-US"/>
        </a:p>
      </dgm:t>
    </dgm:pt>
    <dgm:pt modelId="{A94CE018-1E06-41C8-BE89-D66DF43872F5}" type="sibTrans" cxnId="{83121A65-B373-4D72-A865-C03C9EDF5572}">
      <dgm:prSet/>
      <dgm:spPr/>
      <dgm:t>
        <a:bodyPr/>
        <a:lstStyle/>
        <a:p>
          <a:endParaRPr lang="en-US"/>
        </a:p>
      </dgm:t>
    </dgm:pt>
    <dgm:pt modelId="{05883903-C688-435F-9441-1E56A7761910}">
      <dgm:prSet phldrT="[Tekst]" custT="1"/>
      <dgm:spPr/>
      <dgm:t>
        <a:bodyPr/>
        <a:lstStyle/>
        <a:p>
          <a:r>
            <a:rPr lang="en-US" sz="2000"/>
            <a:t>5. </a:t>
          </a:r>
          <a:r>
            <a:rPr lang="nb-NO" sz="2000" noProof="0" err="1"/>
            <a:t>Setje</a:t>
          </a:r>
          <a:r>
            <a:rPr lang="nb-NO" sz="2000" noProof="0"/>
            <a:t> inn tiltak og evaluere</a:t>
          </a:r>
        </a:p>
      </dgm:t>
    </dgm:pt>
    <dgm:pt modelId="{685922F9-45A9-4E4D-91FD-5A836A416EB0}" type="parTrans" cxnId="{4535039A-D2F3-4E04-8E27-6F21EB2D1E92}">
      <dgm:prSet/>
      <dgm:spPr/>
      <dgm:t>
        <a:bodyPr/>
        <a:lstStyle/>
        <a:p>
          <a:endParaRPr lang="en-US"/>
        </a:p>
      </dgm:t>
    </dgm:pt>
    <dgm:pt modelId="{CFFDAB6E-1772-4503-B802-C5058BE1A80D}" type="sibTrans" cxnId="{4535039A-D2F3-4E04-8E27-6F21EB2D1E92}">
      <dgm:prSet/>
      <dgm:spPr/>
      <dgm:t>
        <a:bodyPr/>
        <a:lstStyle/>
        <a:p>
          <a:endParaRPr lang="en-US"/>
        </a:p>
      </dgm:t>
    </dgm:pt>
    <dgm:pt modelId="{DAF4D50B-4A3B-4DA0-940B-FD115F1A2B81}">
      <dgm:prSet custT="1"/>
      <dgm:spPr/>
      <dgm:t>
        <a:bodyPr/>
        <a:lstStyle/>
        <a:p>
          <a:r>
            <a:rPr lang="nb-NO" sz="2000"/>
            <a:t>3. Melde frå </a:t>
          </a:r>
          <a:endParaRPr lang="en-US" sz="2000"/>
        </a:p>
      </dgm:t>
    </dgm:pt>
    <dgm:pt modelId="{A07D3D72-22CF-4188-AC77-120753B4B611}" type="parTrans" cxnId="{7005BA93-5443-4BCB-A03B-58A8116B2E8C}">
      <dgm:prSet/>
      <dgm:spPr/>
      <dgm:t>
        <a:bodyPr/>
        <a:lstStyle/>
        <a:p>
          <a:endParaRPr lang="en-US"/>
        </a:p>
      </dgm:t>
    </dgm:pt>
    <dgm:pt modelId="{FC75308E-8278-48CC-B412-E843CB6A7D2B}" type="sibTrans" cxnId="{7005BA93-5443-4BCB-A03B-58A8116B2E8C}">
      <dgm:prSet/>
      <dgm:spPr/>
      <dgm:t>
        <a:bodyPr/>
        <a:lstStyle/>
        <a:p>
          <a:endParaRPr lang="en-US"/>
        </a:p>
      </dgm:t>
    </dgm:pt>
    <dgm:pt modelId="{9E110C8F-3561-4108-8DB9-42F339F50780}">
      <dgm:prSet custT="1"/>
      <dgm:spPr/>
      <dgm:t>
        <a:bodyPr/>
        <a:lstStyle/>
        <a:p>
          <a:r>
            <a:rPr lang="nb-NO" sz="2000"/>
            <a:t>2. Gripe inn </a:t>
          </a:r>
          <a:endParaRPr lang="en-US" sz="2000"/>
        </a:p>
      </dgm:t>
    </dgm:pt>
    <dgm:pt modelId="{D29D6C1A-BDF1-4FD1-9DBB-41D6CEFCE1C9}" type="parTrans" cxnId="{B9AB06DF-270E-4D1C-A66B-BBE3E81AC033}">
      <dgm:prSet/>
      <dgm:spPr/>
      <dgm:t>
        <a:bodyPr/>
        <a:lstStyle/>
        <a:p>
          <a:endParaRPr lang="en-US"/>
        </a:p>
      </dgm:t>
    </dgm:pt>
    <dgm:pt modelId="{3356FE38-E449-4130-A461-85BA6CF02F66}" type="sibTrans" cxnId="{B9AB06DF-270E-4D1C-A66B-BBE3E81AC033}">
      <dgm:prSet/>
      <dgm:spPr/>
      <dgm:t>
        <a:bodyPr/>
        <a:lstStyle/>
        <a:p>
          <a:endParaRPr lang="en-US"/>
        </a:p>
      </dgm:t>
    </dgm:pt>
    <dgm:pt modelId="{DC2CCEE7-526D-4AE5-83C7-10313632EA11}" type="pres">
      <dgm:prSet presAssocID="{1CF83A02-E908-4FAD-949B-5A0E34ED6B75}" presName="cycle" presStyleCnt="0">
        <dgm:presLayoutVars>
          <dgm:dir/>
          <dgm:resizeHandles val="exact"/>
        </dgm:presLayoutVars>
      </dgm:prSet>
      <dgm:spPr/>
    </dgm:pt>
    <dgm:pt modelId="{A26D2934-31A8-46BD-9B75-F8036A96685E}" type="pres">
      <dgm:prSet presAssocID="{027112C8-400E-4D97-8640-9D2572631978}" presName="dummy" presStyleCnt="0"/>
      <dgm:spPr/>
    </dgm:pt>
    <dgm:pt modelId="{4465AAD6-5D4F-480F-8137-E65E19EC72D6}" type="pres">
      <dgm:prSet presAssocID="{027112C8-400E-4D97-8640-9D2572631978}" presName="node" presStyleLbl="revTx" presStyleIdx="0" presStyleCnt="5">
        <dgm:presLayoutVars>
          <dgm:bulletEnabled val="1"/>
        </dgm:presLayoutVars>
      </dgm:prSet>
      <dgm:spPr/>
    </dgm:pt>
    <dgm:pt modelId="{6E6E91F6-7201-4AF2-BFB0-0D02D9766301}" type="pres">
      <dgm:prSet presAssocID="{9478D794-7203-4CF4-9BEF-AE126901AA5E}" presName="sibTrans" presStyleLbl="node1" presStyleIdx="0" presStyleCnt="5"/>
      <dgm:spPr/>
    </dgm:pt>
    <dgm:pt modelId="{2D2A7359-1EA4-4037-9EC7-7768E6BBC676}" type="pres">
      <dgm:prSet presAssocID="{9E110C8F-3561-4108-8DB9-42F339F50780}" presName="dummy" presStyleCnt="0"/>
      <dgm:spPr/>
    </dgm:pt>
    <dgm:pt modelId="{ED736DBB-6C5F-47BB-A18C-AE8244D70E34}" type="pres">
      <dgm:prSet presAssocID="{9E110C8F-3561-4108-8DB9-42F339F50780}" presName="node" presStyleLbl="revTx" presStyleIdx="1" presStyleCnt="5">
        <dgm:presLayoutVars>
          <dgm:bulletEnabled val="1"/>
        </dgm:presLayoutVars>
      </dgm:prSet>
      <dgm:spPr/>
    </dgm:pt>
    <dgm:pt modelId="{F114F98F-DA1F-44D2-A016-A2E1260FF88F}" type="pres">
      <dgm:prSet presAssocID="{3356FE38-E449-4130-A461-85BA6CF02F66}" presName="sibTrans" presStyleLbl="node1" presStyleIdx="1" presStyleCnt="5"/>
      <dgm:spPr/>
    </dgm:pt>
    <dgm:pt modelId="{61598BAF-452E-4CBB-97EF-EB9E2B829691}" type="pres">
      <dgm:prSet presAssocID="{DAF4D50B-4A3B-4DA0-940B-FD115F1A2B81}" presName="dummy" presStyleCnt="0"/>
      <dgm:spPr/>
    </dgm:pt>
    <dgm:pt modelId="{AFAF07C9-DD09-4EB8-9A90-CEFFE791421B}" type="pres">
      <dgm:prSet presAssocID="{DAF4D50B-4A3B-4DA0-940B-FD115F1A2B81}" presName="node" presStyleLbl="revTx" presStyleIdx="2" presStyleCnt="5">
        <dgm:presLayoutVars>
          <dgm:bulletEnabled val="1"/>
        </dgm:presLayoutVars>
      </dgm:prSet>
      <dgm:spPr/>
    </dgm:pt>
    <dgm:pt modelId="{B2BA15F0-8CEE-4F54-821C-2A7B4D0C36AD}" type="pres">
      <dgm:prSet presAssocID="{FC75308E-8278-48CC-B412-E843CB6A7D2B}" presName="sibTrans" presStyleLbl="node1" presStyleIdx="2" presStyleCnt="5"/>
      <dgm:spPr/>
    </dgm:pt>
    <dgm:pt modelId="{2FFD8F25-7CC7-472B-BFB7-583F2A97931C}" type="pres">
      <dgm:prSet presAssocID="{29CC40EB-7114-4187-8084-87F0BD3A7235}" presName="dummy" presStyleCnt="0"/>
      <dgm:spPr/>
    </dgm:pt>
    <dgm:pt modelId="{28D201A2-A2AC-4533-96A5-7F8448B993A6}" type="pres">
      <dgm:prSet presAssocID="{29CC40EB-7114-4187-8084-87F0BD3A7235}" presName="node" presStyleLbl="revTx" presStyleIdx="3" presStyleCnt="5" custScaleX="127472">
        <dgm:presLayoutVars>
          <dgm:bulletEnabled val="1"/>
        </dgm:presLayoutVars>
      </dgm:prSet>
      <dgm:spPr/>
    </dgm:pt>
    <dgm:pt modelId="{0DA43D1C-7F42-4E36-ADF4-4AED4A261DF1}" type="pres">
      <dgm:prSet presAssocID="{A94CE018-1E06-41C8-BE89-D66DF43872F5}" presName="sibTrans" presStyleLbl="node1" presStyleIdx="3" presStyleCnt="5"/>
      <dgm:spPr/>
    </dgm:pt>
    <dgm:pt modelId="{BE3CB458-19F4-4E26-86CA-FED488CFB225}" type="pres">
      <dgm:prSet presAssocID="{05883903-C688-435F-9441-1E56A7761910}" presName="dummy" presStyleCnt="0"/>
      <dgm:spPr/>
    </dgm:pt>
    <dgm:pt modelId="{D1CE8197-59C4-454C-B874-47FC77A319B4}" type="pres">
      <dgm:prSet presAssocID="{05883903-C688-435F-9441-1E56A7761910}" presName="node" presStyleLbl="revTx" presStyleIdx="4" presStyleCnt="5">
        <dgm:presLayoutVars>
          <dgm:bulletEnabled val="1"/>
        </dgm:presLayoutVars>
      </dgm:prSet>
      <dgm:spPr/>
    </dgm:pt>
    <dgm:pt modelId="{15ABF3C7-C310-4F63-9E76-B94EA49FD5EB}" type="pres">
      <dgm:prSet presAssocID="{CFFDAB6E-1772-4503-B802-C5058BE1A80D}" presName="sibTrans" presStyleLbl="node1" presStyleIdx="4" presStyleCnt="5"/>
      <dgm:spPr/>
    </dgm:pt>
  </dgm:ptLst>
  <dgm:cxnLst>
    <dgm:cxn modelId="{8F3A690C-067B-4E07-95C7-E577262D1228}" type="presOf" srcId="{A94CE018-1E06-41C8-BE89-D66DF43872F5}" destId="{0DA43D1C-7F42-4E36-ADF4-4AED4A261DF1}" srcOrd="0" destOrd="0" presId="urn:microsoft.com/office/officeart/2005/8/layout/cycle1"/>
    <dgm:cxn modelId="{493F7324-0F6B-4CBB-A792-5F67DED2B120}" type="presOf" srcId="{FC75308E-8278-48CC-B412-E843CB6A7D2B}" destId="{B2BA15F0-8CEE-4F54-821C-2A7B4D0C36AD}" srcOrd="0" destOrd="0" presId="urn:microsoft.com/office/officeart/2005/8/layout/cycle1"/>
    <dgm:cxn modelId="{83121A65-B373-4D72-A865-C03C9EDF5572}" srcId="{1CF83A02-E908-4FAD-949B-5A0E34ED6B75}" destId="{29CC40EB-7114-4187-8084-87F0BD3A7235}" srcOrd="3" destOrd="0" parTransId="{E0642F50-3F20-4E80-8268-7AEE827C5A7D}" sibTransId="{A94CE018-1E06-41C8-BE89-D66DF43872F5}"/>
    <dgm:cxn modelId="{A0EB5466-8B58-42C8-B2AB-81A01FCF3CD3}" type="presOf" srcId="{DAF4D50B-4A3B-4DA0-940B-FD115F1A2B81}" destId="{AFAF07C9-DD09-4EB8-9A90-CEFFE791421B}" srcOrd="0" destOrd="0" presId="urn:microsoft.com/office/officeart/2005/8/layout/cycle1"/>
    <dgm:cxn modelId="{E27C3068-1178-494D-98FA-20737B47742D}" type="presOf" srcId="{3356FE38-E449-4130-A461-85BA6CF02F66}" destId="{F114F98F-DA1F-44D2-A016-A2E1260FF88F}" srcOrd="0" destOrd="0" presId="urn:microsoft.com/office/officeart/2005/8/layout/cycle1"/>
    <dgm:cxn modelId="{5950846B-7E3A-4738-A52A-CA316BB6D961}" type="presOf" srcId="{027112C8-400E-4D97-8640-9D2572631978}" destId="{4465AAD6-5D4F-480F-8137-E65E19EC72D6}" srcOrd="0" destOrd="0" presId="urn:microsoft.com/office/officeart/2005/8/layout/cycle1"/>
    <dgm:cxn modelId="{F2362759-5911-47BE-832E-8EE774127185}" type="presOf" srcId="{9478D794-7203-4CF4-9BEF-AE126901AA5E}" destId="{6E6E91F6-7201-4AF2-BFB0-0D02D9766301}" srcOrd="0" destOrd="0" presId="urn:microsoft.com/office/officeart/2005/8/layout/cycle1"/>
    <dgm:cxn modelId="{564C717C-E166-4F77-B2EE-D09AB8343ADB}" srcId="{1CF83A02-E908-4FAD-949B-5A0E34ED6B75}" destId="{027112C8-400E-4D97-8640-9D2572631978}" srcOrd="0" destOrd="0" parTransId="{DAD729EC-7D53-4FED-B771-45E00FB6AFD7}" sibTransId="{9478D794-7203-4CF4-9BEF-AE126901AA5E}"/>
    <dgm:cxn modelId="{7005BA93-5443-4BCB-A03B-58A8116B2E8C}" srcId="{1CF83A02-E908-4FAD-949B-5A0E34ED6B75}" destId="{DAF4D50B-4A3B-4DA0-940B-FD115F1A2B81}" srcOrd="2" destOrd="0" parTransId="{A07D3D72-22CF-4188-AC77-120753B4B611}" sibTransId="{FC75308E-8278-48CC-B412-E843CB6A7D2B}"/>
    <dgm:cxn modelId="{4535039A-D2F3-4E04-8E27-6F21EB2D1E92}" srcId="{1CF83A02-E908-4FAD-949B-5A0E34ED6B75}" destId="{05883903-C688-435F-9441-1E56A7761910}" srcOrd="4" destOrd="0" parTransId="{685922F9-45A9-4E4D-91FD-5A836A416EB0}" sibTransId="{CFFDAB6E-1772-4503-B802-C5058BE1A80D}"/>
    <dgm:cxn modelId="{ACD22F9D-6476-47CB-8169-24462D0478FD}" type="presOf" srcId="{CFFDAB6E-1772-4503-B802-C5058BE1A80D}" destId="{15ABF3C7-C310-4F63-9E76-B94EA49FD5EB}" srcOrd="0" destOrd="0" presId="urn:microsoft.com/office/officeart/2005/8/layout/cycle1"/>
    <dgm:cxn modelId="{C9E4469D-F9FE-475F-B376-5FD5E286EBC8}" type="presOf" srcId="{1CF83A02-E908-4FAD-949B-5A0E34ED6B75}" destId="{DC2CCEE7-526D-4AE5-83C7-10313632EA11}" srcOrd="0" destOrd="0" presId="urn:microsoft.com/office/officeart/2005/8/layout/cycle1"/>
    <dgm:cxn modelId="{7AC6E2C3-9C64-458F-B40A-B67108BDBD18}" type="presOf" srcId="{9E110C8F-3561-4108-8DB9-42F339F50780}" destId="{ED736DBB-6C5F-47BB-A18C-AE8244D70E34}" srcOrd="0" destOrd="0" presId="urn:microsoft.com/office/officeart/2005/8/layout/cycle1"/>
    <dgm:cxn modelId="{77DD23D0-587B-49EE-A1D5-71D9BB5EB8C6}" type="presOf" srcId="{05883903-C688-435F-9441-1E56A7761910}" destId="{D1CE8197-59C4-454C-B874-47FC77A319B4}" srcOrd="0" destOrd="0" presId="urn:microsoft.com/office/officeart/2005/8/layout/cycle1"/>
    <dgm:cxn modelId="{0C1A0EDB-5301-47C0-AE97-F9FCF81BF189}" type="presOf" srcId="{29CC40EB-7114-4187-8084-87F0BD3A7235}" destId="{28D201A2-A2AC-4533-96A5-7F8448B993A6}" srcOrd="0" destOrd="0" presId="urn:microsoft.com/office/officeart/2005/8/layout/cycle1"/>
    <dgm:cxn modelId="{B9AB06DF-270E-4D1C-A66B-BBE3E81AC033}" srcId="{1CF83A02-E908-4FAD-949B-5A0E34ED6B75}" destId="{9E110C8F-3561-4108-8DB9-42F339F50780}" srcOrd="1" destOrd="0" parTransId="{D29D6C1A-BDF1-4FD1-9DBB-41D6CEFCE1C9}" sibTransId="{3356FE38-E449-4130-A461-85BA6CF02F66}"/>
    <dgm:cxn modelId="{E9A59266-8F73-4F56-8D0E-3C67EFA239D0}" type="presParOf" srcId="{DC2CCEE7-526D-4AE5-83C7-10313632EA11}" destId="{A26D2934-31A8-46BD-9B75-F8036A96685E}" srcOrd="0" destOrd="0" presId="urn:microsoft.com/office/officeart/2005/8/layout/cycle1"/>
    <dgm:cxn modelId="{AB256DEE-69CC-4B23-899A-617BE4B72D23}" type="presParOf" srcId="{DC2CCEE7-526D-4AE5-83C7-10313632EA11}" destId="{4465AAD6-5D4F-480F-8137-E65E19EC72D6}" srcOrd="1" destOrd="0" presId="urn:microsoft.com/office/officeart/2005/8/layout/cycle1"/>
    <dgm:cxn modelId="{406F5805-0371-4A51-92A0-2BE7B25E987D}" type="presParOf" srcId="{DC2CCEE7-526D-4AE5-83C7-10313632EA11}" destId="{6E6E91F6-7201-4AF2-BFB0-0D02D9766301}" srcOrd="2" destOrd="0" presId="urn:microsoft.com/office/officeart/2005/8/layout/cycle1"/>
    <dgm:cxn modelId="{1261BB14-1B32-4E1E-B9C5-AF7027CDE107}" type="presParOf" srcId="{DC2CCEE7-526D-4AE5-83C7-10313632EA11}" destId="{2D2A7359-1EA4-4037-9EC7-7768E6BBC676}" srcOrd="3" destOrd="0" presId="urn:microsoft.com/office/officeart/2005/8/layout/cycle1"/>
    <dgm:cxn modelId="{398BF8E4-ED14-4999-A76C-9EC6BDA69A1F}" type="presParOf" srcId="{DC2CCEE7-526D-4AE5-83C7-10313632EA11}" destId="{ED736DBB-6C5F-47BB-A18C-AE8244D70E34}" srcOrd="4" destOrd="0" presId="urn:microsoft.com/office/officeart/2005/8/layout/cycle1"/>
    <dgm:cxn modelId="{D7F0DA99-5FD7-44FE-A76B-586D9FE83CBD}" type="presParOf" srcId="{DC2CCEE7-526D-4AE5-83C7-10313632EA11}" destId="{F114F98F-DA1F-44D2-A016-A2E1260FF88F}" srcOrd="5" destOrd="0" presId="urn:microsoft.com/office/officeart/2005/8/layout/cycle1"/>
    <dgm:cxn modelId="{FD72E26F-297D-4ED0-87B6-692EBF681305}" type="presParOf" srcId="{DC2CCEE7-526D-4AE5-83C7-10313632EA11}" destId="{61598BAF-452E-4CBB-97EF-EB9E2B829691}" srcOrd="6" destOrd="0" presId="urn:microsoft.com/office/officeart/2005/8/layout/cycle1"/>
    <dgm:cxn modelId="{6D73F705-0E21-48C5-8546-5788EBCBD5DA}" type="presParOf" srcId="{DC2CCEE7-526D-4AE5-83C7-10313632EA11}" destId="{AFAF07C9-DD09-4EB8-9A90-CEFFE791421B}" srcOrd="7" destOrd="0" presId="urn:microsoft.com/office/officeart/2005/8/layout/cycle1"/>
    <dgm:cxn modelId="{F3117F0F-CDBB-4186-A4C5-18C95BEF3C90}" type="presParOf" srcId="{DC2CCEE7-526D-4AE5-83C7-10313632EA11}" destId="{B2BA15F0-8CEE-4F54-821C-2A7B4D0C36AD}" srcOrd="8" destOrd="0" presId="urn:microsoft.com/office/officeart/2005/8/layout/cycle1"/>
    <dgm:cxn modelId="{00813039-3C00-48AC-B4A4-5539A9CA279C}" type="presParOf" srcId="{DC2CCEE7-526D-4AE5-83C7-10313632EA11}" destId="{2FFD8F25-7CC7-472B-BFB7-583F2A97931C}" srcOrd="9" destOrd="0" presId="urn:microsoft.com/office/officeart/2005/8/layout/cycle1"/>
    <dgm:cxn modelId="{0234989C-71A1-405F-8A52-7EDA0C1FDBF1}" type="presParOf" srcId="{DC2CCEE7-526D-4AE5-83C7-10313632EA11}" destId="{28D201A2-A2AC-4533-96A5-7F8448B993A6}" srcOrd="10" destOrd="0" presId="urn:microsoft.com/office/officeart/2005/8/layout/cycle1"/>
    <dgm:cxn modelId="{A78C7689-0842-4CA8-A53D-C01CB56716B4}" type="presParOf" srcId="{DC2CCEE7-526D-4AE5-83C7-10313632EA11}" destId="{0DA43D1C-7F42-4E36-ADF4-4AED4A261DF1}" srcOrd="11" destOrd="0" presId="urn:microsoft.com/office/officeart/2005/8/layout/cycle1"/>
    <dgm:cxn modelId="{285CB7F8-C3BD-4DD4-B1DE-DF9EC25DB11B}" type="presParOf" srcId="{DC2CCEE7-526D-4AE5-83C7-10313632EA11}" destId="{BE3CB458-19F4-4E26-86CA-FED488CFB225}" srcOrd="12" destOrd="0" presId="urn:microsoft.com/office/officeart/2005/8/layout/cycle1"/>
    <dgm:cxn modelId="{AA8FC581-F526-4689-8B25-598E3AB1CBA4}" type="presParOf" srcId="{DC2CCEE7-526D-4AE5-83C7-10313632EA11}" destId="{D1CE8197-59C4-454C-B874-47FC77A319B4}" srcOrd="13" destOrd="0" presId="urn:microsoft.com/office/officeart/2005/8/layout/cycle1"/>
    <dgm:cxn modelId="{FC9B56F4-8441-40B3-ADD8-518713FA5107}" type="presParOf" srcId="{DC2CCEE7-526D-4AE5-83C7-10313632EA11}" destId="{15ABF3C7-C310-4F63-9E76-B94EA49FD5EB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5AAD6-5D4F-480F-8137-E65E19EC72D6}">
      <dsp:nvSpPr>
        <dsp:cNvPr id="0" name=""/>
        <dsp:cNvSpPr/>
      </dsp:nvSpPr>
      <dsp:spPr>
        <a:xfrm>
          <a:off x="3550161" y="36363"/>
          <a:ext cx="1266899" cy="126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1</a:t>
          </a:r>
          <a:r>
            <a:rPr lang="nb-NO" sz="2000" kern="1200" noProof="0">
              <a:solidFill>
                <a:schemeClr val="tx1"/>
              </a:solidFill>
            </a:rPr>
            <a:t>. Følgje med og fange opp</a:t>
          </a:r>
        </a:p>
      </dsp:txBody>
      <dsp:txXfrm>
        <a:off x="3550161" y="36363"/>
        <a:ext cx="1266899" cy="1266899"/>
      </dsp:txXfrm>
    </dsp:sp>
    <dsp:sp modelId="{6E6E91F6-7201-4AF2-BFB0-0D02D9766301}">
      <dsp:nvSpPr>
        <dsp:cNvPr id="0" name=""/>
        <dsp:cNvSpPr/>
      </dsp:nvSpPr>
      <dsp:spPr>
        <a:xfrm>
          <a:off x="568794" y="-427"/>
          <a:ext cx="4751431" cy="4751431"/>
        </a:xfrm>
        <a:prstGeom prst="circularArrow">
          <a:avLst>
            <a:gd name="adj1" fmla="val 5199"/>
            <a:gd name="adj2" fmla="val 335857"/>
            <a:gd name="adj3" fmla="val 21293470"/>
            <a:gd name="adj4" fmla="val 19766039"/>
            <a:gd name="adj5" fmla="val 606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36DBB-6C5F-47BB-A18C-AE8244D70E34}">
      <dsp:nvSpPr>
        <dsp:cNvPr id="0" name=""/>
        <dsp:cNvSpPr/>
      </dsp:nvSpPr>
      <dsp:spPr>
        <a:xfrm>
          <a:off x="4315967" y="2393271"/>
          <a:ext cx="1266899" cy="126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2. Gripe inn </a:t>
          </a:r>
          <a:endParaRPr lang="en-US" sz="2000" kern="1200"/>
        </a:p>
      </dsp:txBody>
      <dsp:txXfrm>
        <a:off x="4315967" y="2393271"/>
        <a:ext cx="1266899" cy="1266899"/>
      </dsp:txXfrm>
    </dsp:sp>
    <dsp:sp modelId="{F114F98F-DA1F-44D2-A016-A2E1260FF88F}">
      <dsp:nvSpPr>
        <dsp:cNvPr id="0" name=""/>
        <dsp:cNvSpPr/>
      </dsp:nvSpPr>
      <dsp:spPr>
        <a:xfrm>
          <a:off x="568794" y="-427"/>
          <a:ext cx="4751431" cy="4751431"/>
        </a:xfrm>
        <a:prstGeom prst="circularArrow">
          <a:avLst>
            <a:gd name="adj1" fmla="val 5199"/>
            <a:gd name="adj2" fmla="val 335857"/>
            <a:gd name="adj3" fmla="val 4014935"/>
            <a:gd name="adj4" fmla="val 2253215"/>
            <a:gd name="adj5" fmla="val 6066"/>
          </a:avLst>
        </a:prstGeom>
        <a:solidFill>
          <a:schemeClr val="accent4">
            <a:hueOff val="-227958"/>
            <a:satOff val="-1151"/>
            <a:lumOff val="-161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F07C9-DD09-4EB8-9A90-CEFFE791421B}">
      <dsp:nvSpPr>
        <dsp:cNvPr id="0" name=""/>
        <dsp:cNvSpPr/>
      </dsp:nvSpPr>
      <dsp:spPr>
        <a:xfrm>
          <a:off x="2311060" y="3849921"/>
          <a:ext cx="1266899" cy="126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3. Melde frå </a:t>
          </a:r>
          <a:endParaRPr lang="en-US" sz="2000" kern="1200"/>
        </a:p>
      </dsp:txBody>
      <dsp:txXfrm>
        <a:off x="2311060" y="3849921"/>
        <a:ext cx="1266899" cy="1266899"/>
      </dsp:txXfrm>
    </dsp:sp>
    <dsp:sp modelId="{B2BA15F0-8CEE-4F54-821C-2A7B4D0C36AD}">
      <dsp:nvSpPr>
        <dsp:cNvPr id="0" name=""/>
        <dsp:cNvSpPr/>
      </dsp:nvSpPr>
      <dsp:spPr>
        <a:xfrm>
          <a:off x="568794" y="-427"/>
          <a:ext cx="4751431" cy="4751431"/>
        </a:xfrm>
        <a:prstGeom prst="circularArrow">
          <a:avLst>
            <a:gd name="adj1" fmla="val 5199"/>
            <a:gd name="adj2" fmla="val 335857"/>
            <a:gd name="adj3" fmla="val 8210928"/>
            <a:gd name="adj4" fmla="val 6449208"/>
            <a:gd name="adj5" fmla="val 6066"/>
          </a:avLst>
        </a:prstGeom>
        <a:solidFill>
          <a:schemeClr val="accent4">
            <a:hueOff val="-455917"/>
            <a:satOff val="-2303"/>
            <a:lumOff val="-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201A2-A2AC-4533-96A5-7F8448B993A6}">
      <dsp:nvSpPr>
        <dsp:cNvPr id="0" name=""/>
        <dsp:cNvSpPr/>
      </dsp:nvSpPr>
      <dsp:spPr>
        <a:xfrm>
          <a:off x="132133" y="2393271"/>
          <a:ext cx="1614942" cy="126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4. </a:t>
          </a:r>
          <a:r>
            <a:rPr lang="nb-NO" sz="2000" kern="1200" noProof="0" err="1"/>
            <a:t>Undersøkje</a:t>
          </a:r>
          <a:endParaRPr lang="nb-NO" sz="2000" kern="1200" noProof="0"/>
        </a:p>
      </dsp:txBody>
      <dsp:txXfrm>
        <a:off x="132133" y="2393271"/>
        <a:ext cx="1614942" cy="1266899"/>
      </dsp:txXfrm>
    </dsp:sp>
    <dsp:sp modelId="{0DA43D1C-7F42-4E36-ADF4-4AED4A261DF1}">
      <dsp:nvSpPr>
        <dsp:cNvPr id="0" name=""/>
        <dsp:cNvSpPr/>
      </dsp:nvSpPr>
      <dsp:spPr>
        <a:xfrm>
          <a:off x="568794" y="-427"/>
          <a:ext cx="4751431" cy="4751431"/>
        </a:xfrm>
        <a:prstGeom prst="circularArrow">
          <a:avLst>
            <a:gd name="adj1" fmla="val 5199"/>
            <a:gd name="adj2" fmla="val 335857"/>
            <a:gd name="adj3" fmla="val 12298104"/>
            <a:gd name="adj4" fmla="val 10770673"/>
            <a:gd name="adj5" fmla="val 6066"/>
          </a:avLst>
        </a:prstGeom>
        <a:solidFill>
          <a:schemeClr val="accent4">
            <a:hueOff val="-683875"/>
            <a:satOff val="-3454"/>
            <a:lumOff val="-485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E8197-59C4-454C-B874-47FC77A319B4}">
      <dsp:nvSpPr>
        <dsp:cNvPr id="0" name=""/>
        <dsp:cNvSpPr/>
      </dsp:nvSpPr>
      <dsp:spPr>
        <a:xfrm>
          <a:off x="1071960" y="36363"/>
          <a:ext cx="1266899" cy="126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5. </a:t>
          </a:r>
          <a:r>
            <a:rPr lang="nb-NO" sz="2000" kern="1200" noProof="0" err="1"/>
            <a:t>Setje</a:t>
          </a:r>
          <a:r>
            <a:rPr lang="nb-NO" sz="2000" kern="1200" noProof="0"/>
            <a:t> inn tiltak og evaluere</a:t>
          </a:r>
        </a:p>
      </dsp:txBody>
      <dsp:txXfrm>
        <a:off x="1071960" y="36363"/>
        <a:ext cx="1266899" cy="1266899"/>
      </dsp:txXfrm>
    </dsp:sp>
    <dsp:sp modelId="{15ABF3C7-C310-4F63-9E76-B94EA49FD5EB}">
      <dsp:nvSpPr>
        <dsp:cNvPr id="0" name=""/>
        <dsp:cNvSpPr/>
      </dsp:nvSpPr>
      <dsp:spPr>
        <a:xfrm>
          <a:off x="568794" y="-427"/>
          <a:ext cx="4751431" cy="4751431"/>
        </a:xfrm>
        <a:prstGeom prst="circularArrow">
          <a:avLst>
            <a:gd name="adj1" fmla="val 5199"/>
            <a:gd name="adj2" fmla="val 335857"/>
            <a:gd name="adj3" fmla="val 16865923"/>
            <a:gd name="adj4" fmla="val 15198220"/>
            <a:gd name="adj5" fmla="val 6066"/>
          </a:avLst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DDECD-911C-4E6D-9A85-268758F3C378}" type="datetimeFigureOut">
              <a:rPr lang="nb-NO" smtClean="0"/>
              <a:t>30.09.2024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AEE0B-01F5-4259-B8AE-56DE2272D9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1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IKKJE VERE REDDE FOR Å BINDE SEG-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EE0B-01F5-4259-B8AE-56DE2272D9E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37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r>
              <a:rPr lang="nb-NO" sz="1200" u="sng" baseline="0">
                <a:cs typeface="Calibri" panose="020F0502020204030204"/>
              </a:rPr>
              <a:t>Endringene i </a:t>
            </a:r>
            <a:r>
              <a:rPr lang="nb-NO" sz="1200" u="sng" baseline="0" err="1">
                <a:cs typeface="Calibri" panose="020F0502020204030204"/>
              </a:rPr>
              <a:t>hovudsak</a:t>
            </a:r>
            <a:r>
              <a:rPr lang="nb-NO" sz="1200" u="sng" baseline="0">
                <a:cs typeface="Calibri" panose="020F0502020204030204"/>
              </a:rPr>
              <a:t>:</a:t>
            </a:r>
          </a:p>
          <a:p>
            <a:pPr marL="0" lvl="0" indent="0">
              <a:buFontTx/>
              <a:buNone/>
            </a:pPr>
            <a:r>
              <a:rPr lang="nb-NO" sz="1200" baseline="0" err="1">
                <a:cs typeface="Calibri" panose="020F0502020204030204"/>
              </a:rPr>
              <a:t>Språklege</a:t>
            </a:r>
            <a:r>
              <a:rPr lang="nb-NO" sz="1200" baseline="0">
                <a:cs typeface="Calibri" panose="020F0502020204030204"/>
              </a:rPr>
              <a:t> og strukturelle </a:t>
            </a:r>
            <a:r>
              <a:rPr lang="nb-NO" sz="1200" baseline="0" err="1">
                <a:cs typeface="Calibri" panose="020F0502020204030204"/>
              </a:rPr>
              <a:t>endringar</a:t>
            </a:r>
            <a:r>
              <a:rPr lang="nb-NO" sz="1200" baseline="0">
                <a:cs typeface="Calibri" panose="020F0502020204030204"/>
              </a:rPr>
              <a:t> som ikkje er ment til å endre rettstilstanden.</a:t>
            </a:r>
          </a:p>
          <a:p>
            <a:pPr marL="0" lvl="0" indent="0">
              <a:buFontTx/>
              <a:buNone/>
            </a:pPr>
            <a:r>
              <a:rPr lang="nb-NO" sz="1200" baseline="0">
                <a:cs typeface="Calibri" panose="020F0502020204030204"/>
              </a:rPr>
              <a:t>Innført ein terskel for når rektor skal melde frå til </a:t>
            </a:r>
            <a:r>
              <a:rPr lang="nb-NO" sz="1200" baseline="0" err="1">
                <a:cs typeface="Calibri" panose="020F0502020204030204"/>
              </a:rPr>
              <a:t>skoleeigar</a:t>
            </a:r>
            <a:r>
              <a:rPr lang="nb-NO" sz="1200" baseline="0">
                <a:cs typeface="Calibri" panose="020F0502020204030204"/>
              </a:rPr>
              <a:t> om mistanke om at ein som arbeider på skolen utsetter ein elev for </a:t>
            </a:r>
            <a:r>
              <a:rPr lang="nb-NO" sz="1200" baseline="0" err="1">
                <a:cs typeface="Calibri" panose="020F0502020204030204"/>
              </a:rPr>
              <a:t>krenkjande</a:t>
            </a:r>
            <a:r>
              <a:rPr lang="nb-NO" sz="1200" baseline="0">
                <a:cs typeface="Calibri" panose="020F0502020204030204"/>
              </a:rPr>
              <a:t> oppførsel.</a:t>
            </a:r>
          </a:p>
          <a:p>
            <a:pPr marL="0" lvl="0" indent="0">
              <a:buFontTx/>
              <a:buNone/>
            </a:pPr>
            <a:r>
              <a:rPr lang="nb-NO" sz="1200" baseline="0">
                <a:cs typeface="Calibri" panose="020F0502020204030204"/>
              </a:rPr>
              <a:t>Statsforvaltaren skal </a:t>
            </a:r>
            <a:r>
              <a:rPr lang="nb-NO" sz="1200" baseline="0" err="1">
                <a:cs typeface="Calibri" panose="020F0502020204030204"/>
              </a:rPr>
              <a:t>berre</a:t>
            </a:r>
            <a:r>
              <a:rPr lang="nb-NO" sz="1200" baseline="0">
                <a:cs typeface="Calibri" panose="020F0502020204030204"/>
              </a:rPr>
              <a:t> vurdere tiltaksplikta i sine vedtak i enkeltsaker, og skal som </a:t>
            </a:r>
            <a:r>
              <a:rPr lang="nb-NO" sz="1200" baseline="0" err="1">
                <a:cs typeface="Calibri" panose="020F0502020204030204"/>
              </a:rPr>
              <a:t>hovudsak</a:t>
            </a:r>
            <a:r>
              <a:rPr lang="nb-NO" sz="1200" baseline="0">
                <a:cs typeface="Calibri" panose="020F0502020204030204"/>
              </a:rPr>
              <a:t> </a:t>
            </a:r>
            <a:r>
              <a:rPr lang="nb-NO" sz="1200" baseline="0" err="1">
                <a:cs typeface="Calibri" panose="020F0502020204030204"/>
              </a:rPr>
              <a:t>berre</a:t>
            </a:r>
            <a:r>
              <a:rPr lang="nb-NO" sz="1200" baseline="0">
                <a:cs typeface="Calibri" panose="020F0502020204030204"/>
              </a:rPr>
              <a:t> </a:t>
            </a:r>
            <a:r>
              <a:rPr lang="nb-NO" sz="1200" baseline="0" err="1">
                <a:cs typeface="Calibri" panose="020F0502020204030204"/>
              </a:rPr>
              <a:t>påleggje</a:t>
            </a:r>
            <a:r>
              <a:rPr lang="nb-NO" sz="1200" baseline="0">
                <a:cs typeface="Calibri" panose="020F0502020204030204"/>
              </a:rPr>
              <a:t> kommunen eller fylkeskommunen å rette forholdet.</a:t>
            </a:r>
            <a:endParaRPr lang="nb-NO" sz="1200" baseline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D58E2-260A-481B-A373-953CD572ABF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386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D58E2-260A-481B-A373-953CD572ABF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28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Handhevingsordninga er ein 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rettsleg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 overprøving av om skolen har oppfylt aktivitetsplikta. Statsforvaltaren er handhevingsstyresmakt, og Utdanningsdirektoratet er klageinstans for vedtaka som 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statsforvaltarane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fattar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0" indent="0">
              <a:buFontTx/>
              <a:buNone/>
            </a:pPr>
            <a:endParaRPr lang="nb-NO" noProof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nb-NO" u="sng" noProof="0" err="1">
                <a:latin typeface="Roboto" panose="02000000000000000000" pitchFamily="2" charset="0"/>
                <a:ea typeface="Roboto" panose="02000000000000000000" pitchFamily="2" charset="0"/>
              </a:rPr>
              <a:t>Endringane</a:t>
            </a:r>
            <a:endParaRPr lang="nb-NO" u="sng" noProof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Statsforvaltaren skal vurdere om skolen har oppfylt plikta til å rette opp situasjonen med eigna tiltak (tiltaksplikta). Grunngivinga for endringa er at «det primære målet med handhevingsordninga er å hjelpe 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elevar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 i den situasjonen dei er i, og ikkje å kontrollere om skolen har etterlevd regelverket. Departementet meiner at ei avgrensing av kva delplikter statsforvaltaren skal vurdere, kan bidra til at 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fleire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elevar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 får hjelp 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raskare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.» Dette vil kunne bidra til 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kortare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 saksbehandlingstid.</a:t>
            </a:r>
          </a:p>
          <a:p>
            <a:pPr marL="0" indent="0">
              <a:buFontTx/>
              <a:buNone/>
            </a:pPr>
            <a:endParaRPr lang="nb-NO" noProof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Vurderingstemaet til statsforvaltaren er om skolen har sett inn dei tiltaka som 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innanfor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 «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rimelege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 grenser kan 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forventast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 i den aktuelle saka. […] </a:t>
            </a:r>
            <a:r>
              <a:rPr lang="nn-NO" noProof="0">
                <a:latin typeface="Roboto" panose="02000000000000000000" pitchFamily="2" charset="0"/>
                <a:ea typeface="Roboto" panose="02000000000000000000" pitchFamily="2" charset="0"/>
              </a:rPr>
              <a:t>Det avgjerande for vurderinga vil vere om skolen har sørgt for, og eventuelt framleis vil sørgje for, å vurdere og evaluere ulike tiltak og setje inn tiltak som etter ei fagleg vurdering er eigna til å sikre eleven eit trygt og godt skolemiljø».</a:t>
            </a:r>
            <a:endParaRPr lang="nb-NO" noProof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FontTx/>
              <a:buNone/>
            </a:pPr>
            <a:endParaRPr lang="nb-NO" noProof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Sjølv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 om statsforvaltaren 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berre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 skal vurdere tiltaksplikta, kan det vere behov for å sjå på skolen sine 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undersøkingar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 for å 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avgjere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 om tiltaka skolen har sett inn er eigna. Dersom skolen ikkje har gjort gode nok </a:t>
            </a:r>
            <a:r>
              <a:rPr lang="nb-NO" noProof="0" err="1">
                <a:latin typeface="Roboto" panose="02000000000000000000" pitchFamily="2" charset="0"/>
                <a:ea typeface="Roboto" panose="02000000000000000000" pitchFamily="2" charset="0"/>
              </a:rPr>
              <a:t>undersøkingar</a:t>
            </a:r>
            <a:r>
              <a:rPr lang="nb-NO" noProof="0">
                <a:latin typeface="Roboto" panose="02000000000000000000" pitchFamily="2" charset="0"/>
                <a:ea typeface="Roboto" panose="02000000000000000000" pitchFamily="2" charset="0"/>
              </a:rPr>
              <a:t>, er det stor risiko for at tiltaka ikkje er eigna eller tilpassa den konkrete situasjonen. Departementet skriv i forarbeida at «at statsforvaltaren </a:t>
            </a:r>
            <a:r>
              <a:rPr lang="nb-NO" b="1" noProof="0" err="1">
                <a:latin typeface="Roboto" panose="02000000000000000000" pitchFamily="2" charset="0"/>
                <a:ea typeface="Roboto" panose="02000000000000000000" pitchFamily="2" charset="0"/>
              </a:rPr>
              <a:t>berre</a:t>
            </a:r>
            <a:r>
              <a:rPr lang="nb-NO" b="1" noProof="0">
                <a:latin typeface="Roboto" panose="02000000000000000000" pitchFamily="2" charset="0"/>
                <a:ea typeface="Roboto" panose="02000000000000000000" pitchFamily="2" charset="0"/>
              </a:rPr>
              <a:t> skal </a:t>
            </a:r>
            <a:r>
              <a:rPr lang="nb-NO" b="1" noProof="0" err="1">
                <a:latin typeface="Roboto" panose="02000000000000000000" pitchFamily="2" charset="0"/>
                <a:ea typeface="Roboto" panose="02000000000000000000" pitchFamily="2" charset="0"/>
              </a:rPr>
              <a:t>undersøkje</a:t>
            </a:r>
            <a:r>
              <a:rPr lang="nb-NO" b="1" noProof="0">
                <a:latin typeface="Roboto" panose="02000000000000000000" pitchFamily="2" charset="0"/>
                <a:ea typeface="Roboto" panose="02000000000000000000" pitchFamily="2" charset="0"/>
              </a:rPr>
              <a:t> om undersøkingsplikta er </a:t>
            </a:r>
            <a:r>
              <a:rPr lang="nb-NO" b="1" noProof="0" err="1">
                <a:latin typeface="Roboto" panose="02000000000000000000" pitchFamily="2" charset="0"/>
                <a:ea typeface="Roboto" panose="02000000000000000000" pitchFamily="2" charset="0"/>
              </a:rPr>
              <a:t>vareteken</a:t>
            </a:r>
            <a:r>
              <a:rPr lang="nb-NO" b="1" noProof="0">
                <a:latin typeface="Roboto" panose="02000000000000000000" pitchFamily="2" charset="0"/>
                <a:ea typeface="Roboto" panose="02000000000000000000" pitchFamily="2" charset="0"/>
              </a:rPr>
              <a:t> i den utstrekninga det er nødvendig for å kunne ta stilling til tiltaks- og planplikta».</a:t>
            </a:r>
          </a:p>
          <a:p>
            <a:pPr marL="0" indent="0">
              <a:buFontTx/>
              <a:buNone/>
            </a:pPr>
            <a:endParaRPr lang="nb-NO" b="1"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D58E2-260A-481B-A373-953CD572ABF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39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Konstant arbeid for å få det til... </a:t>
            </a:r>
          </a:p>
          <a:p>
            <a:r>
              <a:rPr lang="nb-NO"/>
              <a:t>Tilrettelegging for å mestre</a:t>
            </a:r>
          </a:p>
          <a:p>
            <a:r>
              <a:rPr lang="nb-NO"/>
              <a:t>Vurdering for læring og utvikling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Forventning til heimen</a:t>
            </a:r>
          </a:p>
          <a:p>
            <a:endParaRPr lang="nb-NO"/>
          </a:p>
          <a:p>
            <a:r>
              <a:rPr lang="nb-NO"/>
              <a:t>Følge opp</a:t>
            </a:r>
          </a:p>
          <a:p>
            <a:r>
              <a:rPr lang="nb-NO"/>
              <a:t>	Sykler</a:t>
            </a:r>
          </a:p>
          <a:p>
            <a:r>
              <a:rPr lang="nb-NO"/>
              <a:t>	Skolearbeid – snakk sammen</a:t>
            </a:r>
          </a:p>
          <a:p>
            <a:r>
              <a:rPr lang="nb-NO"/>
              <a:t>	Jobbe for motivasjon</a:t>
            </a:r>
          </a:p>
          <a:p>
            <a:r>
              <a:rPr lang="nb-NO"/>
              <a:t>	Har med seg ting, sykkel OK..</a:t>
            </a:r>
          </a:p>
          <a:p>
            <a:endParaRPr lang="nb-NO"/>
          </a:p>
          <a:p>
            <a:r>
              <a:rPr lang="nb-NO"/>
              <a:t>Alle har ulik erfaring med skole og fag.. </a:t>
            </a:r>
          </a:p>
          <a:p>
            <a:endParaRPr lang="nb-NO"/>
          </a:p>
          <a:p>
            <a:r>
              <a:rPr lang="nb-NO"/>
              <a:t>Positivt snakk – ta kontakt med oss før diskusjon hjemme. Samarbeid med oss</a:t>
            </a:r>
          </a:p>
          <a:p>
            <a:endParaRPr lang="nb-NO"/>
          </a:p>
          <a:p>
            <a:r>
              <a:rPr lang="nb-NO"/>
              <a:t>Vi vil din ungdom det aller beste og jobber for dette hver dag – gi lyd til oss om det er noe ...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706C7-F2C3-48B6-8A22-C484D800B5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9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30.09.2024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77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30.09.2024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66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30.09.2024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99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30.09.2024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01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30.09.2024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137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,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7B1D8B24-B388-1C44-AB28-01579A5DD2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5715000" cy="6857999"/>
          </a:xfrm>
          <a:noFill/>
        </p:spPr>
        <p:txBody>
          <a:bodyPr/>
          <a:lstStyle/>
          <a:p>
            <a:r>
              <a:rPr lang="nb-NO"/>
              <a:t>Klikk på ikonet for å legge til </a:t>
            </a:r>
            <a:r>
              <a:rPr lang="nb-NO" err="1"/>
              <a:t>eit</a:t>
            </a:r>
            <a:r>
              <a:rPr lang="nb-NO"/>
              <a:t>  bilde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04EE7-D715-5A48-BEE7-A5F2BA3EC98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46217"/>
            <a:ext cx="5389796" cy="4279276"/>
          </a:xfrm>
        </p:spPr>
        <p:txBody>
          <a:bodyPr/>
          <a:lstStyle/>
          <a:p>
            <a:pPr lvl="0"/>
            <a:r>
              <a:rPr lang="nb-NO" noProof="0"/>
              <a:t>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DF1A5-97CB-4A47-971D-3712EF8E3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B1E-9CDD-B047-95EF-1C28D50BDB6A}" type="datetimeFigureOut">
              <a:rPr lang="nb-NO" smtClean="0"/>
              <a:t>30.09.2024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528E0-8174-4B49-A8C3-144F654E9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4223-863D-EB48-BAA0-C93A68D4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8E1-6AE9-0C49-ACBE-BBA3DE9B3EDB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A87CF2-28A9-6843-A082-5B76C1183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199" y="629998"/>
            <a:ext cx="5389796" cy="1046218"/>
          </a:xfrm>
        </p:spPr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11" name="Plassholder for tekst 1">
            <a:extLst>
              <a:ext uri="{FF2B5EF4-FFF2-40B4-BE49-F238E27FC236}">
                <a16:creationId xmlns:a16="http://schemas.microsoft.com/office/drawing/2014/main" id="{70672EDB-C162-4B43-B797-10E3F412B4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0001" y="6228000"/>
            <a:ext cx="360000" cy="360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028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1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5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9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7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8A23-67DF-1B4B-9B28-FA1655ADE233}" type="datetimeFigureOut">
              <a:rPr lang="nb-NO" smtClean="0"/>
              <a:t>30.09.2024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87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pro/#reference/lov/1998-07-17-61/%C2%A79a-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vdata.no/pro/#reference/lov/1998-07-17-61/%C2%A79a-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4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Undertittel 2">
            <a:extLst>
              <a:ext uri="{FF2B5EF4-FFF2-40B4-BE49-F238E27FC236}">
                <a16:creationId xmlns:a16="http://schemas.microsoft.com/office/drawing/2014/main" id="{9B69A52D-25E7-E149-910B-7FF976D3E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nn" sz="2800"/>
              <a:t>10. trinn</a:t>
            </a:r>
            <a:endParaRPr lang="nb-NO" sz="280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9CCBB5-7C98-D74C-A2BD-E3066E1FF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766936" cy="2653836"/>
          </a:xfrm>
        </p:spPr>
        <p:txBody>
          <a:bodyPr>
            <a:normAutofit/>
          </a:bodyPr>
          <a:lstStyle/>
          <a:p>
            <a:r>
              <a:rPr lang="nn"/>
              <a:t>Velkommen til foreldremøte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863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BB817B-01A2-554A-A65D-43482635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b-NO"/>
              <a:t>Kva kan de forventa av oss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533DA68-C6B7-9C4D-867D-827F8D40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Godt læringsmiljø</a:t>
            </a:r>
          </a:p>
          <a:p>
            <a:r>
              <a:rPr lang="nb-NO"/>
              <a:t>Fokus på gode </a:t>
            </a:r>
            <a:r>
              <a:rPr lang="nb-NO" err="1"/>
              <a:t>relasjonar</a:t>
            </a:r>
            <a:endParaRPr lang="nb-NO"/>
          </a:p>
          <a:p>
            <a:r>
              <a:rPr lang="nb-NO"/>
              <a:t>Nulltoleranse for mobbing</a:t>
            </a:r>
          </a:p>
          <a:p>
            <a:r>
              <a:rPr lang="nb-NO" err="1"/>
              <a:t>Leggja</a:t>
            </a:r>
            <a:r>
              <a:rPr lang="nb-NO"/>
              <a:t> </a:t>
            </a:r>
            <a:r>
              <a:rPr lang="nb-NO" err="1"/>
              <a:t>tilrette</a:t>
            </a:r>
            <a:r>
              <a:rPr lang="nb-NO"/>
              <a:t> for </a:t>
            </a:r>
            <a:r>
              <a:rPr lang="nb-NO" err="1"/>
              <a:t>meistring</a:t>
            </a:r>
            <a:r>
              <a:rPr lang="nb-NO"/>
              <a:t> og utvikling</a:t>
            </a:r>
          </a:p>
          <a:p>
            <a:r>
              <a:rPr lang="nb-NO"/>
              <a:t>Vurdering for læring</a:t>
            </a:r>
          </a:p>
          <a:p>
            <a:r>
              <a:rPr lang="nb-NO"/>
              <a:t>Dialog med heimen</a:t>
            </a:r>
          </a:p>
          <a:p>
            <a:r>
              <a:rPr lang="nb-NO" err="1"/>
              <a:t>Elevmedverknad</a:t>
            </a:r>
          </a:p>
          <a:p>
            <a:r>
              <a:rPr lang="nb-NO"/>
              <a:t>Raushet</a:t>
            </a:r>
          </a:p>
          <a:p>
            <a:endParaRPr lang="nb-NO"/>
          </a:p>
        </p:txBody>
      </p:sp>
      <p:sp>
        <p:nvSpPr>
          <p:cNvPr id="25" name="Isosceles Triangle 2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55B564EC-2B26-4D43-AF20-089E15240F32}"/>
              </a:ext>
            </a:extLst>
          </p:cNvPr>
          <p:cNvSpPr txBox="1">
            <a:spLocks/>
          </p:cNvSpPr>
          <p:nvPr/>
        </p:nvSpPr>
        <p:spPr>
          <a:xfrm>
            <a:off x="5183946" y="1668133"/>
            <a:ext cx="5992054" cy="4998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kumimoji="0" lang="nb-NO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D23CF319-DE66-D349-937B-4B71ECCD39DC}"/>
              </a:ext>
            </a:extLst>
          </p:cNvPr>
          <p:cNvSpPr txBox="1">
            <a:spLocks/>
          </p:cNvSpPr>
          <p:nvPr/>
        </p:nvSpPr>
        <p:spPr>
          <a:xfrm>
            <a:off x="6096000" y="191060"/>
            <a:ext cx="5880487" cy="19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1" i="0" u="none" strike="noStrike" kern="1200" cap="all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1250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80296B-3585-0C4C-A4D3-57E134F7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nb-NO"/>
              <a:t>Kva me forventar av heimen</a:t>
            </a:r>
          </a:p>
        </p:txBody>
      </p:sp>
      <p:pic>
        <p:nvPicPr>
          <p:cNvPr id="11" name="Picture 4" descr="Arbeidsplass-bakgrunn">
            <a:extLst>
              <a:ext uri="{FF2B5EF4-FFF2-40B4-BE49-F238E27FC236}">
                <a16:creationId xmlns:a16="http://schemas.microsoft.com/office/drawing/2014/main" id="{188D96BB-DAF1-81EE-5347-8E28FAFFB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89" r="2238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D16491-8AAC-8842-AC47-A081C5749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1453444"/>
            <a:ext cx="8573226" cy="51787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Følgja opp</a:t>
            </a:r>
            <a:endParaRPr lang="en-US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Motivera </a:t>
            </a:r>
            <a:endParaRPr lang="en-US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Førebudde</a:t>
            </a:r>
            <a:endParaRPr lang="nb-NO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Naudsynt informasjon til skulen</a:t>
            </a:r>
            <a:endParaRPr lang="en-US" sz="1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Bidra til sosiale aktivitetar for klassen/trinnet</a:t>
            </a:r>
            <a:endParaRPr lang="nb-NO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Positivt snakk om skulen</a:t>
            </a: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Passe på at mobilen blir heime</a:t>
            </a:r>
            <a:endParaRPr lang="nb-NO" sz="1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cs typeface="Calibri"/>
              </a:rPr>
              <a:t>Omsorgsfulle vaksne</a:t>
            </a:r>
            <a:endParaRPr lang="nb-NO" sz="1400">
              <a:ea typeface="+mn-lt"/>
              <a:cs typeface="+mn-lt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1400">
                <a:latin typeface="Calibri"/>
                <a:cs typeface="Calibri"/>
              </a:rPr>
              <a:t>Mat</a:t>
            </a:r>
            <a:endParaRPr lang="en-US" sz="1400">
              <a:ea typeface="+mn-lt"/>
              <a:cs typeface="+mn-lt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1400">
                <a:latin typeface="Calibri"/>
                <a:cs typeface="Calibri"/>
              </a:rPr>
              <a:t>Søvn</a:t>
            </a:r>
            <a:endParaRPr lang="nb-NO" sz="1400">
              <a:latin typeface="Calibri"/>
              <a:ea typeface="Calibri"/>
              <a:cs typeface="Calibri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1400">
                <a:latin typeface="Calibri"/>
                <a:ea typeface="+mn-lt"/>
                <a:cs typeface="+mn-lt"/>
              </a:rPr>
              <a:t>Hygiene</a:t>
            </a:r>
            <a:endParaRPr lang="nb-NO" sz="16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nb-NO" sz="1400">
                <a:latin typeface="Calibri"/>
                <a:ea typeface="Calibri"/>
                <a:cs typeface="Calibri"/>
              </a:rPr>
              <a:t>Ta kontakt dersom det er noko de stussar på</a:t>
            </a:r>
            <a:endParaRPr lang="nb-NO" sz="14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endParaRPr lang="nb-NO" sz="140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nb-NO" sz="1400">
              <a:latin typeface="Trebuchet MS" panose="020B0603020202020204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nb-NO" sz="140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16869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674970-D9AE-4A4E-B7D1-7C2DBFA8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chemeClr val="tx1">
                    <a:lumMod val="85000"/>
                    <a:lumOff val="15000"/>
                  </a:schemeClr>
                </a:solidFill>
              </a:rPr>
              <a:t>Kva me forventar av elevane våre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0D96A5-441D-5347-8807-4CD8E9DD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352778"/>
            <a:ext cx="5511296" cy="543244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500">
                <a:solidFill>
                  <a:srgbClr val="FFFFFF"/>
                </a:solidFill>
              </a:rPr>
              <a:t>Mobilbruk</a:t>
            </a:r>
          </a:p>
          <a:p>
            <a:pPr>
              <a:lnSpc>
                <a:spcPct val="90000"/>
              </a:lnSpc>
            </a:pPr>
            <a:endParaRPr lang="nb-NO" sz="15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500">
                <a:solidFill>
                  <a:srgbClr val="FFFFFF"/>
                </a:solidFill>
              </a:rPr>
              <a:t>Å være høfleg og vise respekt</a:t>
            </a:r>
          </a:p>
          <a:p>
            <a:pPr>
              <a:lnSpc>
                <a:spcPct val="90000"/>
              </a:lnSpc>
            </a:pPr>
            <a:endParaRPr lang="nb-NO" sz="15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500">
                <a:solidFill>
                  <a:srgbClr val="FFFFFF"/>
                </a:solidFill>
              </a:rPr>
              <a:t>Lov å </a:t>
            </a:r>
            <a:r>
              <a:rPr lang="nb-NO" sz="1500" err="1">
                <a:solidFill>
                  <a:srgbClr val="FFFFFF"/>
                </a:solidFill>
              </a:rPr>
              <a:t>vere</a:t>
            </a:r>
            <a:r>
              <a:rPr lang="nb-NO" sz="1500">
                <a:solidFill>
                  <a:srgbClr val="FFFFFF"/>
                </a:solidFill>
              </a:rPr>
              <a:t> ueinig</a:t>
            </a:r>
          </a:p>
          <a:p>
            <a:pPr>
              <a:lnSpc>
                <a:spcPct val="90000"/>
              </a:lnSpc>
            </a:pPr>
            <a:endParaRPr lang="nb-NO" sz="15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500">
                <a:solidFill>
                  <a:srgbClr val="FFFFFF"/>
                </a:solidFill>
              </a:rPr>
              <a:t>Ein vaksen er ein vaksen (faglærarar, </a:t>
            </a:r>
            <a:r>
              <a:rPr lang="nb-NO" sz="1500" err="1">
                <a:solidFill>
                  <a:srgbClr val="FFFFFF"/>
                </a:solidFill>
              </a:rPr>
              <a:t>miljørettleirarar</a:t>
            </a:r>
            <a:r>
              <a:rPr lang="nb-NO" sz="1500">
                <a:solidFill>
                  <a:srgbClr val="FFFFFF"/>
                </a:solidFill>
              </a:rPr>
              <a:t>, </a:t>
            </a:r>
            <a:r>
              <a:rPr lang="nb-NO" sz="1500" err="1">
                <a:solidFill>
                  <a:srgbClr val="FFFFFF"/>
                </a:solidFill>
              </a:rPr>
              <a:t>vaskepersonal</a:t>
            </a:r>
            <a:r>
              <a:rPr lang="nb-NO" sz="1500">
                <a:solidFill>
                  <a:srgbClr val="FFFFFF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nb-NO" sz="15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nb-NO" sz="1500" err="1">
                <a:solidFill>
                  <a:srgbClr val="FFFFFF"/>
                </a:solidFill>
              </a:rPr>
              <a:t>Frå</a:t>
            </a:r>
            <a:r>
              <a:rPr lang="nb-NO" sz="1500">
                <a:solidFill>
                  <a:srgbClr val="FFFFFF"/>
                </a:solidFill>
              </a:rPr>
              <a:t> 9.trinn:</a:t>
            </a:r>
          </a:p>
          <a:p>
            <a:pPr>
              <a:lnSpc>
                <a:spcPct val="90000"/>
              </a:lnSpc>
            </a:pPr>
            <a:r>
              <a:rPr lang="nn-NO" sz="1500">
                <a:solidFill>
                  <a:srgbClr val="FFFFFF"/>
                </a:solidFill>
                <a:ea typeface="+mn-lt"/>
                <a:cs typeface="+mn-lt"/>
              </a:rPr>
              <a:t>Oppstart 08.15, ikkje 08.17.</a:t>
            </a:r>
            <a:endParaRPr lang="en-US" sz="150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nn-NO" sz="1500">
                <a:solidFill>
                  <a:srgbClr val="FFFFFF"/>
                </a:solidFill>
                <a:ea typeface="+mn-lt"/>
                <a:cs typeface="+mn-lt"/>
              </a:rPr>
              <a:t>Raskt inn frå friminutt</a:t>
            </a:r>
            <a:endParaRPr lang="en-US" sz="150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nn-NO" sz="1500">
                <a:solidFill>
                  <a:srgbClr val="FFFFFF"/>
                </a:solidFill>
                <a:ea typeface="+mn-lt"/>
                <a:cs typeface="+mn-lt"/>
              </a:rPr>
              <a:t>Føl</a:t>
            </a:r>
            <a:r>
              <a:rPr lang="nb-NO" sz="1500">
                <a:solidFill>
                  <a:srgbClr val="FFFFFF"/>
                </a:solidFill>
                <a:ea typeface="+mn-lt"/>
                <a:cs typeface="+mn-lt"/>
              </a:rPr>
              <a:t>g</a:t>
            </a:r>
            <a:r>
              <a:rPr lang="nn-NO" sz="1500">
                <a:solidFill>
                  <a:srgbClr val="FFFFFF"/>
                </a:solidFill>
                <a:ea typeface="+mn-lt"/>
                <a:cs typeface="+mn-lt"/>
              </a:rPr>
              <a:t> med i Teams </a:t>
            </a:r>
            <a:endParaRPr lang="en-US" sz="150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nn-NO" sz="1500">
                <a:solidFill>
                  <a:srgbClr val="FFFFFF"/>
                </a:solidFill>
                <a:ea typeface="+mn-lt"/>
                <a:cs typeface="+mn-lt"/>
              </a:rPr>
              <a:t>Språkbruk</a:t>
            </a:r>
          </a:p>
          <a:p>
            <a:pPr>
              <a:lnSpc>
                <a:spcPct val="90000"/>
              </a:lnSpc>
            </a:pPr>
            <a:r>
              <a:rPr lang="nn-NO" sz="1500">
                <a:solidFill>
                  <a:srgbClr val="FFFFFF"/>
                </a:solidFill>
                <a:ea typeface="+mn-lt"/>
                <a:cs typeface="+mn-lt"/>
              </a:rPr>
              <a:t>Har med nødvendig utstyr (lada ipad, klede til kroppsøving, bøker, og liknande.)</a:t>
            </a:r>
            <a:endParaRPr lang="nb-NO" sz="1500">
              <a:solidFill>
                <a:srgbClr val="FFFFFF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nb-NO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A68A20-4F30-8E45-9C57-DFE3B629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n"/>
              <a:t> 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672987-2481-C54A-9054-2B1B84CBF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341" y="1456862"/>
            <a:ext cx="4064439" cy="394427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nn" b="1" dirty="0"/>
              <a:t>Diverse info:</a:t>
            </a:r>
          </a:p>
          <a:p>
            <a:r>
              <a:rPr lang="nn" dirty="0"/>
              <a:t>Oppstarten</a:t>
            </a:r>
            <a:endParaRPr lang="nb-NO" dirty="0"/>
          </a:p>
          <a:p>
            <a:r>
              <a:rPr lang="nb-NO" dirty="0"/>
              <a:t>K&amp;H</a:t>
            </a:r>
            <a:endParaRPr lang="nn" dirty="0"/>
          </a:p>
          <a:p>
            <a:r>
              <a:rPr lang="nn" dirty="0"/>
              <a:t>Vekeplan</a:t>
            </a:r>
          </a:p>
          <a:p>
            <a:r>
              <a:rPr lang="nn" dirty="0"/>
              <a:t>Visma Min Skole</a:t>
            </a:r>
          </a:p>
          <a:p>
            <a:r>
              <a:rPr lang="nn" dirty="0"/>
              <a:t>Vurdering</a:t>
            </a:r>
            <a:endParaRPr lang="nb-NO" dirty="0"/>
          </a:p>
          <a:p>
            <a:r>
              <a:rPr lang="nb-NO" dirty="0" err="1"/>
              <a:t>Klassequiz</a:t>
            </a:r>
            <a:r>
              <a:rPr lang="nb-NO" dirty="0"/>
              <a:t> NRK </a:t>
            </a:r>
            <a:r>
              <a:rPr lang="nb-NO" dirty="0" err="1"/>
              <a:t>1.okt</a:t>
            </a:r>
            <a:r>
              <a:rPr lang="nb-NO" dirty="0"/>
              <a:t> ca</a:t>
            </a:r>
            <a:r>
              <a:rPr lang="nb-NO"/>
              <a:t>. kl</a:t>
            </a:r>
            <a:r>
              <a:rPr lang="nb-NO" dirty="0"/>
              <a:t>. 14.00</a:t>
            </a:r>
          </a:p>
          <a:p>
            <a:r>
              <a:rPr lang="nb-NO" dirty="0"/>
              <a:t>Leksehjelp tirsdager </a:t>
            </a:r>
            <a:r>
              <a:rPr lang="nb-NO" dirty="0" err="1"/>
              <a:t>kl</a:t>
            </a:r>
            <a:r>
              <a:rPr lang="nb-NO" dirty="0"/>
              <a:t> 7.15</a:t>
            </a:r>
          </a:p>
          <a:p>
            <a:r>
              <a:rPr lang="nb-NO" dirty="0"/>
              <a:t>Utviklingssamtalar</a:t>
            </a:r>
          </a:p>
          <a:p>
            <a:r>
              <a:rPr lang="nb-NO" dirty="0"/>
              <a:t>Kantine / niste</a:t>
            </a:r>
          </a:p>
          <a:p>
            <a:r>
              <a:rPr lang="nb-NO" dirty="0"/>
              <a:t>Info fra klassekontakter</a:t>
            </a:r>
            <a:endParaRPr lang="nn" dirty="0"/>
          </a:p>
          <a:p>
            <a:r>
              <a:rPr lang="nn" dirty="0"/>
              <a:t>Spørsmål?</a:t>
            </a:r>
          </a:p>
        </p:txBody>
      </p:sp>
      <p:pic>
        <p:nvPicPr>
          <p:cNvPr id="5" name="Picture 4" descr="Mange spørsmålstegn på svart bakgrunn">
            <a:extLst>
              <a:ext uri="{FF2B5EF4-FFF2-40B4-BE49-F238E27FC236}">
                <a16:creationId xmlns:a16="http://schemas.microsoft.com/office/drawing/2014/main" id="{8CC802A5-7D15-BDF7-8F34-5B8899F99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13" r="2" b="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6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65D0A2-30A7-6944-99E3-A9B95B2E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n" sz="3200">
                <a:solidFill>
                  <a:schemeClr val="tx1"/>
                </a:solidFill>
              </a:rPr>
              <a:t>Felles agenda</a:t>
            </a:r>
            <a:endParaRPr lang="nb-NO" sz="3200">
              <a:solidFill>
                <a:schemeClr val="tx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1F86F4-7CB5-2245-BE48-E88ED066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8713" y="407324"/>
            <a:ext cx="8295899" cy="63093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n" b="1"/>
          </a:p>
          <a:p>
            <a:pPr marL="0" indent="0">
              <a:buNone/>
            </a:pPr>
            <a:r>
              <a:rPr lang="en-US" b="1"/>
              <a:t>Felles </a:t>
            </a:r>
            <a:r>
              <a:rPr lang="en-US" b="1" err="1"/>
              <a:t>i</a:t>
            </a:r>
            <a:r>
              <a:rPr lang="en-US" b="1"/>
              <a:t> aula: </a:t>
            </a:r>
            <a:endParaRPr lang="en-US">
              <a:solidFill>
                <a:srgbClr val="000000"/>
              </a:solidFill>
            </a:endParaRPr>
          </a:p>
          <a:p>
            <a:pPr marL="285750" indent="-285750">
              <a:buFont typeface="Wingdings 3"/>
              <a:buChar char=""/>
            </a:pPr>
            <a:r>
              <a:rPr lang="nn"/>
              <a:t>Velkommen v/Susanne</a:t>
            </a:r>
            <a:endParaRPr lang="nn">
              <a:solidFill>
                <a:srgbClr val="000000"/>
              </a:solidFill>
            </a:endParaRPr>
          </a:p>
          <a:p>
            <a:pPr marL="285750" indent="-285750">
              <a:buFont typeface="Wingdings 3"/>
              <a:buChar char=""/>
            </a:pPr>
            <a:r>
              <a:rPr lang="nn"/>
              <a:t>Informasjon om Kap.12 og ny opplæringslov</a:t>
            </a:r>
          </a:p>
          <a:p>
            <a:pPr marL="0" indent="0">
              <a:buNone/>
            </a:pPr>
            <a:endParaRPr lang="nn" b="1"/>
          </a:p>
          <a:p>
            <a:pPr marL="0" indent="0">
              <a:buNone/>
            </a:pPr>
            <a:r>
              <a:rPr lang="nn" b="1"/>
              <a:t>Trinnet</a:t>
            </a:r>
            <a:r>
              <a:rPr lang="nn"/>
              <a:t> </a:t>
            </a:r>
            <a:r>
              <a:rPr lang="nn" b="1"/>
              <a:t>informerer</a:t>
            </a:r>
            <a:r>
              <a:rPr lang="nn"/>
              <a:t> </a:t>
            </a:r>
          </a:p>
          <a:p>
            <a:r>
              <a:rPr lang="nn"/>
              <a:t>Lærarane på trinnet</a:t>
            </a:r>
          </a:p>
          <a:p>
            <a:r>
              <a:rPr lang="nn"/>
              <a:t>Forventingar</a:t>
            </a:r>
          </a:p>
          <a:p>
            <a:endParaRPr lang="nn"/>
          </a:p>
          <a:p>
            <a:pPr marL="0" indent="0">
              <a:buNone/>
            </a:pPr>
            <a:r>
              <a:rPr lang="nn" b="1"/>
              <a:t>Yrkesrådgjevar informerer</a:t>
            </a:r>
          </a:p>
          <a:p>
            <a:r>
              <a:rPr lang="nn"/>
              <a:t>Innsøking til vgs</a:t>
            </a:r>
          </a:p>
          <a:p>
            <a:pPr marL="0" indent="0">
              <a:buNone/>
            </a:pPr>
            <a:endParaRPr lang="nn" b="1"/>
          </a:p>
          <a:p>
            <a:pPr marL="0" indent="0">
              <a:buNone/>
            </a:pPr>
            <a:r>
              <a:rPr lang="nn"/>
              <a:t>  </a:t>
            </a:r>
          </a:p>
          <a:p>
            <a:pPr marL="0" indent="0">
              <a:buNone/>
            </a:pPr>
            <a:endParaRPr lang="nn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60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 5"/>
          <p:cNvSpPr>
            <a:spLocks noGrp="1"/>
          </p:cNvSpPr>
          <p:nvPr>
            <p:ph idx="1"/>
          </p:nvPr>
        </p:nvSpPr>
        <p:spPr>
          <a:xfrm>
            <a:off x="79513" y="362975"/>
            <a:ext cx="2930702" cy="938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800" noProof="1">
                <a:solidFill>
                  <a:schemeClr val="tx1"/>
                </a:solidFill>
                <a:latin typeface="Footlight MT Light" panose="0204060206030A020304" pitchFamily="18" charset="0"/>
              </a:rPr>
              <a:t>Personalet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4294967295"/>
          </p:nvPr>
        </p:nvSpPr>
        <p:spPr>
          <a:xfrm>
            <a:off x="5953600" y="630456"/>
            <a:ext cx="2051050" cy="38106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45720" indent="0" algn="ctr">
              <a:buNone/>
            </a:pPr>
            <a:endParaRPr lang="nb-NO" sz="1600"/>
          </a:p>
          <a:p>
            <a:pPr marL="45720" indent="0" algn="ctr">
              <a:buNone/>
            </a:pPr>
            <a:r>
              <a:rPr lang="nb-NO" sz="1600" u="sng"/>
              <a:t>10.trinn</a:t>
            </a:r>
          </a:p>
          <a:p>
            <a:pPr marL="45720" indent="0" algn="ctr">
              <a:buNone/>
            </a:pPr>
            <a:r>
              <a:rPr lang="nn-NO" sz="1600">
                <a:solidFill>
                  <a:schemeClr val="accent2"/>
                </a:solidFill>
              </a:rPr>
              <a:t>Monica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Kristian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Arild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1600"/>
              <a:t>Sven</a:t>
            </a:r>
          </a:p>
          <a:p>
            <a:pPr marL="45720" indent="0" algn="ctr">
              <a:buNone/>
            </a:pPr>
            <a:r>
              <a:rPr lang="nn" sz="1600"/>
              <a:t>Andreas</a:t>
            </a:r>
          </a:p>
          <a:p>
            <a:pPr marL="45720" indent="0" algn="ctr">
              <a:buNone/>
            </a:pPr>
            <a:r>
              <a:rPr lang="nb-NO" sz="1600"/>
              <a:t>Siri</a:t>
            </a:r>
            <a:endParaRPr lang="nn" sz="1600"/>
          </a:p>
          <a:p>
            <a:pPr marL="45720" indent="0" algn="ctr">
              <a:buNone/>
            </a:pPr>
            <a:r>
              <a:rPr lang="nn" sz="1600"/>
              <a:t>Jorunn</a:t>
            </a:r>
            <a:endParaRPr lang="nb-NO" sz="1600"/>
          </a:p>
          <a:p>
            <a:pPr marL="45720" indent="0" algn="ctr">
              <a:buNone/>
            </a:pPr>
            <a:r>
              <a:rPr lang="nn" sz="1600"/>
              <a:t>Elisabeth</a:t>
            </a:r>
          </a:p>
          <a:p>
            <a:pPr marL="45720" indent="0" algn="ctr">
              <a:buNone/>
            </a:pPr>
            <a:endParaRPr lang="nn" sz="1600"/>
          </a:p>
          <a:p>
            <a:pPr marL="45720" indent="0" algn="ctr">
              <a:buNone/>
            </a:pPr>
            <a:endParaRPr lang="nb-NO" sz="1600"/>
          </a:p>
        </p:txBody>
      </p:sp>
      <p:sp>
        <p:nvSpPr>
          <p:cNvPr id="5" name="Plassholder for innhold 1"/>
          <p:cNvSpPr txBox="1">
            <a:spLocks/>
          </p:cNvSpPr>
          <p:nvPr/>
        </p:nvSpPr>
        <p:spPr>
          <a:xfrm>
            <a:off x="458940" y="1301054"/>
            <a:ext cx="1796536" cy="2823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u="sng"/>
              <a:t>8.Trinn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2100">
                <a:solidFill>
                  <a:srgbClr val="000000"/>
                </a:solidFill>
              </a:rPr>
              <a:t>Siw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2100">
                <a:solidFill>
                  <a:srgbClr val="000000"/>
                </a:solidFill>
              </a:rPr>
              <a:t>Henrik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2100">
                <a:solidFill>
                  <a:srgbClr val="000000"/>
                </a:solidFill>
              </a:rPr>
              <a:t>Ådne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2100">
                <a:solidFill>
                  <a:schemeClr val="accent2"/>
                </a:solidFill>
              </a:rPr>
              <a:t>Linn Eirin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2100">
                <a:solidFill>
                  <a:schemeClr val="accent2"/>
                </a:solidFill>
              </a:rPr>
              <a:t>Mari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2100">
                <a:solidFill>
                  <a:srgbClr val="000000"/>
                </a:solidFill>
              </a:rPr>
              <a:t>Ragnhild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2100">
                <a:solidFill>
                  <a:srgbClr val="000000"/>
                </a:solidFill>
              </a:rPr>
              <a:t>Marie</a:t>
            </a:r>
          </a:p>
        </p:txBody>
      </p:sp>
      <p:sp>
        <p:nvSpPr>
          <p:cNvPr id="7" name="Plassholder for innhold 1"/>
          <p:cNvSpPr txBox="1">
            <a:spLocks/>
          </p:cNvSpPr>
          <p:nvPr/>
        </p:nvSpPr>
        <p:spPr>
          <a:xfrm>
            <a:off x="3010215" y="368184"/>
            <a:ext cx="2597093" cy="4527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sz="1600" u="sng"/>
              <a:t>9.trinn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Signe</a:t>
            </a:r>
          </a:p>
          <a:p>
            <a:pPr marL="45720" indent="0" algn="ctr">
              <a:buNone/>
            </a:pPr>
            <a:r>
              <a:rPr lang="nb-NO" sz="1600"/>
              <a:t>Stig Rune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 sz="1600"/>
              <a:t>Dagny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 sz="1600"/>
              <a:t>Rune</a:t>
            </a:r>
          </a:p>
          <a:p>
            <a:pPr marL="45720" indent="0" algn="ctr">
              <a:buNone/>
            </a:pPr>
            <a:r>
              <a:rPr lang="nn" sz="1600"/>
              <a:t>Ole</a:t>
            </a:r>
          </a:p>
          <a:p>
            <a:pPr marL="45720" indent="0" algn="ctr">
              <a:buNone/>
            </a:pPr>
            <a:r>
              <a:rPr lang="nn" sz="1600"/>
              <a:t>Trude</a:t>
            </a:r>
          </a:p>
          <a:p>
            <a:pPr marL="45720" indent="0" algn="ctr">
              <a:buNone/>
            </a:pPr>
            <a:r>
              <a:rPr lang="nn" sz="1600"/>
              <a:t>(Simon)</a:t>
            </a:r>
          </a:p>
          <a:p>
            <a:pPr marL="45720" indent="0" algn="ctr">
              <a:buNone/>
            </a:pPr>
            <a:r>
              <a:rPr lang="nn-NO" sz="1600"/>
              <a:t>Laila</a:t>
            </a:r>
            <a:endParaRPr lang="nn"/>
          </a:p>
          <a:p>
            <a:pPr marL="45720" indent="0" algn="ctr">
              <a:buNone/>
            </a:pPr>
            <a:r>
              <a:rPr lang="nn" sz="1600"/>
              <a:t>Monica</a:t>
            </a:r>
          </a:p>
          <a:p>
            <a:pPr marL="45720" indent="0" algn="ctr">
              <a:buNone/>
            </a:pPr>
            <a:r>
              <a:rPr lang="nn" sz="1600"/>
              <a:t>Eline</a:t>
            </a:r>
          </a:p>
          <a:p>
            <a:pPr marL="45720" indent="0" algn="ctr">
              <a:buNone/>
            </a:pPr>
            <a:r>
              <a:rPr lang="nn" sz="1600"/>
              <a:t>Miriam</a:t>
            </a:r>
          </a:p>
          <a:p>
            <a:pPr marL="45720" indent="0" algn="ctr">
              <a:buNone/>
            </a:pPr>
            <a:endParaRPr lang="nn" sz="1600"/>
          </a:p>
          <a:p>
            <a:pPr marL="45720" indent="0" algn="ctr">
              <a:buNone/>
            </a:pPr>
            <a:endParaRPr lang="nb-NO" sz="1600"/>
          </a:p>
        </p:txBody>
      </p:sp>
      <p:sp>
        <p:nvSpPr>
          <p:cNvPr id="8" name="Plassholder for innhold 1"/>
          <p:cNvSpPr txBox="1">
            <a:spLocks/>
          </p:cNvSpPr>
          <p:nvPr/>
        </p:nvSpPr>
        <p:spPr>
          <a:xfrm>
            <a:off x="8312906" y="3044929"/>
            <a:ext cx="3518449" cy="38130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sz="1600" u="sng"/>
              <a:t>Administrasjon</a:t>
            </a:r>
          </a:p>
          <a:p>
            <a:pPr marL="45720" indent="0" algn="ctr">
              <a:buFont typeface="Arial" pitchFamily="34" charset="0"/>
              <a:buNone/>
            </a:pPr>
            <a:endParaRPr lang="nb-NO" sz="1600"/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Karl Inge (rektor)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Susanne (</a:t>
            </a:r>
            <a:r>
              <a:rPr lang="nb-NO" sz="1600" err="1"/>
              <a:t>avdelingsleiar</a:t>
            </a:r>
            <a:r>
              <a:rPr lang="nb-NO" sz="1600"/>
              <a:t> + </a:t>
            </a:r>
            <a:r>
              <a:rPr lang="nb-NO" sz="1600" err="1"/>
              <a:t>spes.ped</a:t>
            </a:r>
            <a:r>
              <a:rPr lang="nb-NO" sz="1600"/>
              <a:t>-koordinator+ (</a:t>
            </a:r>
            <a:r>
              <a:rPr lang="nb-NO" sz="1600" err="1"/>
              <a:t>sosialrådgjevar</a:t>
            </a:r>
            <a:r>
              <a:rPr lang="nb-NO" sz="1600"/>
              <a:t>)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Monika (</a:t>
            </a:r>
            <a:r>
              <a:rPr lang="nb-NO" sz="1600" err="1"/>
              <a:t>saksbehandlar+skulebibliotek</a:t>
            </a:r>
            <a:r>
              <a:rPr lang="nb-NO" sz="1600"/>
              <a:t>) 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Jorunn (</a:t>
            </a:r>
            <a:r>
              <a:rPr lang="nb-NO" sz="1600" err="1"/>
              <a:t>yrkesrådgjevar</a:t>
            </a:r>
            <a:r>
              <a:rPr lang="nb-NO"/>
              <a:t>)</a:t>
            </a:r>
          </a:p>
          <a:p>
            <a:pPr marL="45720" indent="0" algn="ctr">
              <a:buFont typeface="Arial" pitchFamily="34" charset="0"/>
              <a:buNone/>
            </a:pPr>
            <a:endParaRPr lang="nb-NO"/>
          </a:p>
          <a:p>
            <a:pPr marL="45720" indent="0" algn="ctr">
              <a:buFont typeface="Arial" pitchFamily="34" charset="0"/>
              <a:buNone/>
            </a:pPr>
            <a:endParaRPr lang="nb-NO"/>
          </a:p>
        </p:txBody>
      </p:sp>
      <p:sp>
        <p:nvSpPr>
          <p:cNvPr id="9" name="Plassholder for innhold 1"/>
          <p:cNvSpPr txBox="1">
            <a:spLocks/>
          </p:cNvSpPr>
          <p:nvPr/>
        </p:nvSpPr>
        <p:spPr>
          <a:xfrm>
            <a:off x="460460" y="5081528"/>
            <a:ext cx="2923867" cy="1413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nb-NO" err="1">
                <a:solidFill>
                  <a:schemeClr val="tx1"/>
                </a:solidFill>
              </a:rPr>
              <a:t>Helsesjukepleiar</a:t>
            </a:r>
            <a:r>
              <a:rPr lang="nb-NO">
                <a:solidFill>
                  <a:schemeClr val="tx1"/>
                </a:solidFill>
              </a:rPr>
              <a:t>: Siri </a:t>
            </a:r>
            <a:r>
              <a:rPr lang="nb-NO" err="1">
                <a:solidFill>
                  <a:schemeClr val="tx1"/>
                </a:solidFill>
              </a:rPr>
              <a:t>Stueland</a:t>
            </a:r>
            <a:r>
              <a:rPr lang="nb-NO">
                <a:solidFill>
                  <a:schemeClr val="tx1"/>
                </a:solidFill>
              </a:rPr>
              <a:t> </a:t>
            </a:r>
            <a:r>
              <a:rPr lang="nn">
                <a:solidFill>
                  <a:schemeClr val="tx1"/>
                </a:solidFill>
              </a:rPr>
              <a:t>(torsdag) </a:t>
            </a:r>
            <a:endParaRPr lang="nb-NO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nn-NO">
                <a:solidFill>
                  <a:schemeClr val="tx1"/>
                </a:solidFill>
              </a:rPr>
              <a:t>PPT: Heidi Håland</a:t>
            </a:r>
            <a:endParaRPr lang="nb-NO">
              <a:solidFill>
                <a:schemeClr val="tx1"/>
              </a:solidFill>
            </a:endParaRPr>
          </a:p>
          <a:p>
            <a:pPr marL="45720" indent="0" algn="ctr">
              <a:buFont typeface="Arial" pitchFamily="34" charset="0"/>
              <a:buNone/>
            </a:pPr>
            <a:r>
              <a:rPr lang="nn-NO">
                <a:solidFill>
                  <a:schemeClr val="tx1"/>
                </a:solidFill>
              </a:rPr>
              <a:t>Skulebibliotek: Monika G. Mageland</a:t>
            </a:r>
            <a:endParaRPr lang="nb-NO">
              <a:solidFill>
                <a:schemeClr val="tx1"/>
              </a:solidFill>
            </a:endParaRPr>
          </a:p>
        </p:txBody>
      </p:sp>
      <p:sp>
        <p:nvSpPr>
          <p:cNvPr id="10" name="Plassholder for innhold 1"/>
          <p:cNvSpPr txBox="1">
            <a:spLocks/>
          </p:cNvSpPr>
          <p:nvPr/>
        </p:nvSpPr>
        <p:spPr>
          <a:xfrm>
            <a:off x="8688458" y="449113"/>
            <a:ext cx="2171848" cy="2076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6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n-NO" u="sng"/>
              <a:t>Miljøteam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/>
              <a:t>Miriam</a:t>
            </a:r>
            <a:endParaRPr lang="nn-NO"/>
          </a:p>
          <a:p>
            <a:pPr marL="45720" indent="0" algn="ctr">
              <a:buFont typeface="Arial" pitchFamily="34" charset="0"/>
              <a:buNone/>
            </a:pPr>
            <a:r>
              <a:rPr lang="nn-NO"/>
              <a:t>Eli</a:t>
            </a:r>
            <a:r>
              <a:rPr lang="nn"/>
              <a:t>ne</a:t>
            </a:r>
            <a:endParaRPr lang="nn-NO"/>
          </a:p>
          <a:p>
            <a:pPr marL="45720" indent="0" algn="ctr">
              <a:buFont typeface="Arial" pitchFamily="34" charset="0"/>
              <a:buNone/>
            </a:pPr>
            <a:r>
              <a:rPr lang="nn-NO"/>
              <a:t>Marie</a:t>
            </a:r>
            <a:endParaRPr lang="nn"/>
          </a:p>
          <a:p>
            <a:pPr marL="45720" indent="0" algn="ctr">
              <a:buFont typeface="Arial" pitchFamily="34" charset="0"/>
              <a:buNone/>
            </a:pPr>
            <a:r>
              <a:rPr lang="nn"/>
              <a:t>Elisabeth</a:t>
            </a:r>
            <a:endParaRPr lang="nn-NO"/>
          </a:p>
          <a:p>
            <a:pPr marL="45720" indent="0" algn="ctr">
              <a:buNone/>
            </a:pPr>
            <a:r>
              <a:rPr lang="nn-NO" b="1">
                <a:solidFill>
                  <a:schemeClr val="accent2"/>
                </a:solidFill>
              </a:rPr>
              <a:t>Linda (OSR)</a:t>
            </a:r>
          </a:p>
        </p:txBody>
      </p:sp>
    </p:spTree>
    <p:extLst>
      <p:ext uri="{BB962C8B-B14F-4D97-AF65-F5344CB8AC3E}">
        <p14:creationId xmlns:p14="http://schemas.microsoft.com/office/powerpoint/2010/main" val="18325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33D397F-4111-984B-9F25-28937CB85C26}"/>
              </a:ext>
            </a:extLst>
          </p:cNvPr>
          <p:cNvSpPr/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928495" algn="l"/>
              </a:tabLst>
            </a:pPr>
            <a:r>
              <a:rPr lang="en-US" sz="28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NATTERAVNER SKAPER TRYGGHET</a:t>
            </a:r>
            <a:endParaRPr lang="en-US" sz="2800"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3F4D3B-4A6C-C549-8074-ED3DD8DAB4B0}"/>
              </a:ext>
            </a:extLst>
          </p:cNvPr>
          <p:cNvSpPr/>
          <p:nvPr/>
        </p:nvSpPr>
        <p:spPr>
          <a:xfrm>
            <a:off x="5209563" y="2160589"/>
            <a:ext cx="4699065" cy="4555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STORT BEHOV FOR NYE NATTERAVNAR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Ca 1 gong </a:t>
            </a:r>
            <a:r>
              <a:rPr lang="en-US" sz="10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halvåret</a:t>
            </a: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. LAURDAGAR (ORSTAD PÅ FREDAG)</a:t>
            </a: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FAU TOK INITIATIV: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    GJØRE KVERNALAND TIL ET TRYGGERE STED. DEMPE RUS, VOLDS OG SKADEVERKSPROBLEMATIKK.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VIKTIGHETEN AV AT FORELDRE BIDRAR. TILSTEDEVÆRELSEN AV EDRU VOKSNE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«DÆ Æ JABNÅ SÅ DRÆGE»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VÆRE TILGJENGELIG OG OBSERVERE. TILKALLE POLITI VED BEHOV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ORGANISERING – LUKKET FACEBOOK GRUPPE “FRØYLAND NATTERAVNER” ELLER TLF: 90974376</a:t>
            </a: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ANNE LOVISE SKAILAND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OPPMØTE/UTSTYR: EXTRA KVERNALAND KL. 20.00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6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600" b="1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6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" name="Bilde 4" descr="Et bilde som inneholder person&#10;&#10;Automatisk generert beskrivelse">
            <a:extLst>
              <a:ext uri="{FF2B5EF4-FFF2-40B4-BE49-F238E27FC236}">
                <a16:creationId xmlns:a16="http://schemas.microsoft.com/office/drawing/2014/main" id="{AB5DD211-10CB-464F-89BC-80AAE33CD0A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0" r="103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2496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5A1FA8-C7F1-7E7C-3903-539D42AA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Kapittel 12 i ny opplæringslov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E360A9-48D2-DE76-ACF1-E5D35241E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Det som før var </a:t>
            </a:r>
            <a:r>
              <a:rPr lang="nb-NO" err="1"/>
              <a:t>kap</a:t>
            </a:r>
            <a:r>
              <a:rPr lang="nb-NO"/>
              <a:t> 9A er </a:t>
            </a:r>
            <a:r>
              <a:rPr lang="nb-NO" err="1"/>
              <a:t>no</a:t>
            </a:r>
            <a:r>
              <a:rPr lang="nb-NO"/>
              <a:t> </a:t>
            </a:r>
            <a:r>
              <a:rPr lang="nb-NO" err="1"/>
              <a:t>kap</a:t>
            </a:r>
            <a:r>
              <a:rPr lang="nb-NO"/>
              <a:t> 12. </a:t>
            </a:r>
          </a:p>
          <a:p>
            <a:r>
              <a:rPr lang="nb-NO"/>
              <a:t>Det </a:t>
            </a:r>
            <a:r>
              <a:rPr lang="nb-NO" err="1"/>
              <a:t>omhandlar</a:t>
            </a:r>
            <a:r>
              <a:rPr lang="nb-NO"/>
              <a:t> retten til </a:t>
            </a:r>
            <a:r>
              <a:rPr lang="nb-NO" err="1"/>
              <a:t>eit</a:t>
            </a:r>
            <a:r>
              <a:rPr lang="nb-NO"/>
              <a:t> trygt og </a:t>
            </a:r>
            <a:r>
              <a:rPr lang="nb-NO" err="1"/>
              <a:t>skulemiljø</a:t>
            </a:r>
            <a:r>
              <a:rPr lang="nb-NO"/>
              <a:t> for alle </a:t>
            </a:r>
            <a:r>
              <a:rPr lang="nb-NO" err="1"/>
              <a:t>elevar</a:t>
            </a:r>
            <a:r>
              <a:rPr lang="nb-NO"/>
              <a:t>. </a:t>
            </a:r>
          </a:p>
          <a:p>
            <a:r>
              <a:rPr lang="nb-NO"/>
              <a:t>Viktig, vanskelig, VIKTIGAST</a:t>
            </a:r>
          </a:p>
          <a:p>
            <a:r>
              <a:rPr lang="nb-NO"/>
              <a:t>Samarbeid mellom skule – og heim </a:t>
            </a:r>
            <a:r>
              <a:rPr lang="nb-NO" err="1"/>
              <a:t>uvurderleg</a:t>
            </a:r>
          </a:p>
          <a:p>
            <a:r>
              <a:rPr lang="nb-NO"/>
              <a:t>Tillit og kommunikasjon – individperspektiv og </a:t>
            </a:r>
            <a:r>
              <a:rPr lang="nb-NO" err="1"/>
              <a:t>fellesskapperspektiv</a:t>
            </a:r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293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A55538F-D262-6B9C-BC70-C2FD77949AD4}"/>
              </a:ext>
            </a:extLst>
          </p:cNvPr>
          <p:cNvSpPr/>
          <p:nvPr/>
        </p:nvSpPr>
        <p:spPr>
          <a:xfrm>
            <a:off x="1" y="0"/>
            <a:ext cx="6796764" cy="6858000"/>
          </a:xfrm>
          <a:prstGeom prst="rect">
            <a:avLst/>
          </a:prstGeom>
          <a:solidFill>
            <a:srgbClr val="F2E8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6437" y="1812460"/>
            <a:ext cx="5389563" cy="4279900"/>
          </a:xfrm>
        </p:spPr>
        <p:txBody>
          <a:bodyPr vert="horz" lIns="9000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I </a:t>
            </a:r>
            <a:r>
              <a:rPr lang="nb-NO" sz="2400" err="1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hovudsak</a:t>
            </a:r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 ei </a:t>
            </a:r>
            <a:r>
              <a:rPr lang="nb-NO" sz="2400" err="1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vidareføring</a:t>
            </a:r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 av dagens </a:t>
            </a:r>
            <a:r>
              <a:rPr lang="nb-NO" sz="2400" err="1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reglar</a:t>
            </a:r>
            <a:endParaRPr lang="nb-NO" sz="240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285750" indent="-285750"/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Enkelte </a:t>
            </a:r>
            <a:r>
              <a:rPr lang="nb-NO" sz="2400" err="1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språklege</a:t>
            </a:r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 og strukturelle </a:t>
            </a:r>
            <a:r>
              <a:rPr lang="nb-NO" sz="2400" err="1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justeringar</a:t>
            </a:r>
            <a:endParaRPr lang="nb-NO" sz="240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285750" indent="-285750"/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Innført ein terskel for å melde frå til </a:t>
            </a:r>
            <a:r>
              <a:rPr lang="nb-NO" sz="2400" err="1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skoleeigar</a:t>
            </a:r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 ved mistanke om </a:t>
            </a:r>
            <a:r>
              <a:rPr lang="nb-NO" sz="2400" err="1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krenkingar</a:t>
            </a:r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 frå ein som arbeider på 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Endring av kva for delplikter statsforvaltaren skal vurdere i sin handheving av aktivitetsplikta</a:t>
            </a:r>
            <a:endParaRPr lang="nb-NO"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>
              <a:ea typeface="Roboto"/>
            </a:endParaRPr>
          </a:p>
          <a:p>
            <a:endParaRPr lang="nb-NO">
              <a:ea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6437" y="625338"/>
            <a:ext cx="5792788" cy="842963"/>
          </a:xfrm>
        </p:spPr>
        <p:txBody>
          <a:bodyPr>
            <a:noAutofit/>
          </a:bodyPr>
          <a:lstStyle/>
          <a:p>
            <a:r>
              <a:rPr lang="nb-NO" sz="3200">
                <a:latin typeface="Roboto" panose="02000000000000000000" pitchFamily="2" charset="0"/>
                <a:ea typeface="Roboto" panose="02000000000000000000" pitchFamily="2" charset="0"/>
              </a:rPr>
              <a:t>Dagens kapittel 9 A blir til </a:t>
            </a:r>
            <a:r>
              <a:rPr lang="nb-NO" sz="3200" b="1">
                <a:latin typeface="Roboto" panose="02000000000000000000" pitchFamily="2" charset="0"/>
                <a:ea typeface="Roboto" panose="02000000000000000000" pitchFamily="2" charset="0"/>
              </a:rPr>
              <a:t>kapittel 12 i ny opplæringslov</a:t>
            </a:r>
            <a:endParaRPr lang="nb-NO" b="1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Grafikk 5" descr="En lyspæren">
            <a:extLst>
              <a:ext uri="{FF2B5EF4-FFF2-40B4-BE49-F238E27FC236}">
                <a16:creationId xmlns:a16="http://schemas.microsoft.com/office/drawing/2014/main" id="{0C3ADDE3-1821-43D4-BDB9-62EDA0B04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3246" y="1182028"/>
            <a:ext cx="4042317" cy="40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82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033141D-F957-6E88-2FE1-26A2B551E860}"/>
              </a:ext>
            </a:extLst>
          </p:cNvPr>
          <p:cNvSpPr/>
          <p:nvPr/>
        </p:nvSpPr>
        <p:spPr>
          <a:xfrm>
            <a:off x="0" y="0"/>
            <a:ext cx="5419048" cy="6858000"/>
          </a:xfrm>
          <a:prstGeom prst="rect">
            <a:avLst/>
          </a:prstGeom>
          <a:solidFill>
            <a:srgbClr val="F2E8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5035B5-BF22-C2EB-EF20-B8E484EBFE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000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>
              <a:cs typeface="Roboto"/>
            </a:endParaRPr>
          </a:p>
          <a:p>
            <a:endParaRPr lang="nb-NO">
              <a:cs typeface="Roboto"/>
            </a:endParaRPr>
          </a:p>
          <a:p>
            <a:endParaRPr lang="nb-NO"/>
          </a:p>
        </p:txBody>
      </p:sp>
      <p:graphicFrame>
        <p:nvGraphicFramePr>
          <p:cNvPr id="6" name="Plassholder for innhold 3">
            <a:extLst>
              <a:ext uri="{FF2B5EF4-FFF2-40B4-BE49-F238E27FC236}">
                <a16:creationId xmlns:a16="http://schemas.microsoft.com/office/drawing/2014/main" id="{FE99B933-C20A-8345-597E-746557287ED4}"/>
              </a:ext>
            </a:extLst>
          </p:cNvPr>
          <p:cNvGraphicFramePr>
            <a:graphicFrameLocks noGrp="1"/>
          </p:cNvGraphicFramePr>
          <p:nvPr>
            <p:ph type="pic" sz="quarter" idx="14"/>
          </p:nvPr>
        </p:nvGraphicFramePr>
        <p:xfrm>
          <a:off x="5846996" y="1195332"/>
          <a:ext cx="5715000" cy="5117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ittel 17">
            <a:extLst>
              <a:ext uri="{FF2B5EF4-FFF2-40B4-BE49-F238E27FC236}">
                <a16:creationId xmlns:a16="http://schemas.microsoft.com/office/drawing/2014/main" id="{D6204C04-D9BB-7F4D-999A-825CA2A1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40" y="1864067"/>
            <a:ext cx="3688516" cy="647202"/>
          </a:xfrm>
        </p:spPr>
        <p:txBody>
          <a:bodyPr/>
          <a:lstStyle/>
          <a:p>
            <a:r>
              <a:rPr lang="nb-NO" b="1"/>
              <a:t>Aktivitetsplikta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370F2C3-425B-FEE0-FCD2-8618E2A6FAD9}"/>
              </a:ext>
            </a:extLst>
          </p:cNvPr>
          <p:cNvSpPr txBox="1"/>
          <p:nvPr/>
        </p:nvSpPr>
        <p:spPr>
          <a:xfrm>
            <a:off x="739140" y="2722078"/>
            <a:ext cx="3863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4E9F7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Aktivitetsplikta </a:t>
            </a:r>
            <a:r>
              <a:rPr kumimoji="0" lang="nb-NO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inneheld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fem handlingsplikter, og </a:t>
            </a:r>
            <a:r>
              <a:rPr kumimoji="0" lang="nb-NO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eit</a:t>
            </a: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krav til å dokumentere kva som blir gjort for å oppfylle aktivitetsplikta.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3133A9A-4F50-A469-FF83-AF0BF892748F}"/>
              </a:ext>
            </a:extLst>
          </p:cNvPr>
          <p:cNvSpPr txBox="1"/>
          <p:nvPr/>
        </p:nvSpPr>
        <p:spPr>
          <a:xfrm>
            <a:off x="6600148" y="6225493"/>
            <a:ext cx="453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* Dokumentere kva for som blir gjort for å oppfylle aktivitetsplikta</a:t>
            </a:r>
          </a:p>
        </p:txBody>
      </p:sp>
    </p:spTree>
    <p:extLst>
      <p:ext uri="{BB962C8B-B14F-4D97-AF65-F5344CB8AC3E}">
        <p14:creationId xmlns:p14="http://schemas.microsoft.com/office/powerpoint/2010/main" val="2703821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9A7E613-27F8-1B2D-C094-64F930EE94B6}"/>
              </a:ext>
            </a:extLst>
          </p:cNvPr>
          <p:cNvSpPr/>
          <p:nvPr/>
        </p:nvSpPr>
        <p:spPr>
          <a:xfrm>
            <a:off x="0" y="0"/>
            <a:ext cx="7114478" cy="6858000"/>
          </a:xfrm>
          <a:prstGeom prst="rect">
            <a:avLst/>
          </a:prstGeom>
          <a:solidFill>
            <a:srgbClr val="F2E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BAEC0-1D8F-CB4F-94B2-E94338DA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08" y="1589996"/>
            <a:ext cx="6762307" cy="1067354"/>
          </a:xfrm>
        </p:spPr>
        <p:txBody>
          <a:bodyPr>
            <a:normAutofit/>
          </a:bodyPr>
          <a:lstStyle/>
          <a:p>
            <a:pPr algn="ctr"/>
            <a:r>
              <a:rPr lang="nb-NO" sz="3200" b="1">
                <a:latin typeface="Roboto" panose="02000000000000000000" pitchFamily="2" charset="0"/>
                <a:ea typeface="Roboto" panose="02000000000000000000" pitchFamily="2" charset="0"/>
              </a:rPr>
              <a:t>§ 12-6: </a:t>
            </a:r>
            <a:r>
              <a:rPr lang="nb-NO" sz="3200">
                <a:latin typeface="Roboto" panose="02000000000000000000" pitchFamily="2" charset="0"/>
                <a:ea typeface="Roboto" panose="02000000000000000000" pitchFamily="2" charset="0"/>
              </a:rPr>
              <a:t>Statsforvaltaren si handheving i enkeltsaker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A74C4-A925-9047-91DE-6AE1856A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2899" y="1325880"/>
            <a:ext cx="3621589" cy="2028421"/>
          </a:xfrm>
          <a:prstGeom prst="roundRect">
            <a:avLst/>
          </a:prstGeom>
          <a:solidFill>
            <a:srgbClr val="EED0C3"/>
          </a:solidFill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</a:rPr>
              <a:t>Dagens § 9 A-6 andre ledd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n-NO" sz="15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«Statsforvaltaren skal avgjere om aktivitetsplikta etter </a:t>
            </a:r>
            <a:r>
              <a:rPr lang="nn-NO" sz="15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§§ 9 A-4</a:t>
            </a:r>
            <a:r>
              <a:rPr lang="nn-NO" sz="15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 og </a:t>
            </a:r>
            <a:r>
              <a:rPr lang="nn-NO" sz="15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 A-5</a:t>
            </a:r>
            <a:r>
              <a:rPr lang="nn-NO" sz="15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 er oppfylt.»</a:t>
            </a:r>
            <a:endParaRPr lang="nb-NO" sz="15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50ECEEF-66DF-2B13-5037-5E25CF02198E}"/>
              </a:ext>
            </a:extLst>
          </p:cNvPr>
          <p:cNvSpPr txBox="1"/>
          <p:nvPr/>
        </p:nvSpPr>
        <p:spPr>
          <a:xfrm>
            <a:off x="7822898" y="3703023"/>
            <a:ext cx="3621589" cy="2178752"/>
          </a:xfrm>
          <a:prstGeom prst="roundRect">
            <a:avLst/>
          </a:prstGeom>
          <a:solidFill>
            <a:srgbClr val="7DBF9D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r>
              <a:rPr lang="nb-NO" sz="240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Ny § 12-6 andre ledd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</a:pPr>
            <a:r>
              <a:rPr lang="nn-NO" sz="150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«Statsforvaltaren skal avgjere om plikta til å rette opp situasjonen med eigna tiltak etter § 12-4 andre ledd og plikta til å lage ein skriftleg plan etter § 12-4 tredje ledd er oppfylt.» </a:t>
            </a:r>
            <a:endParaRPr lang="nb-NO" sz="150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F47AB9D-EC30-5731-2D4B-88D11C930F1D}"/>
              </a:ext>
            </a:extLst>
          </p:cNvPr>
          <p:cNvSpPr txBox="1"/>
          <p:nvPr/>
        </p:nvSpPr>
        <p:spPr>
          <a:xfrm>
            <a:off x="1113460" y="2814709"/>
            <a:ext cx="5595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4E9F75"/>
              </a:buClr>
              <a:buFont typeface="Arial" panose="020B0604020202020204" pitchFamily="34" charset="0"/>
              <a:buChar char="•"/>
            </a:pPr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</a:rPr>
              <a:t>ei </a:t>
            </a:r>
            <a:r>
              <a:rPr lang="nb-NO" sz="2400" err="1">
                <a:latin typeface="Roboto" panose="02000000000000000000" pitchFamily="2" charset="0"/>
                <a:ea typeface="Roboto" panose="02000000000000000000" pitchFamily="2" charset="0"/>
              </a:rPr>
              <a:t>rettsleg</a:t>
            </a:r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</a:rPr>
              <a:t> overprøving av om skolen har oppfylt aktivitetsplikta</a:t>
            </a:r>
          </a:p>
          <a:p>
            <a:pPr marL="285750" indent="-285750">
              <a:buClr>
                <a:srgbClr val="4E9F75"/>
              </a:buClr>
              <a:buFont typeface="Arial" panose="020B0604020202020204" pitchFamily="34" charset="0"/>
              <a:buChar char="•"/>
            </a:pPr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</a:rPr>
              <a:t>ny lov </a:t>
            </a:r>
            <a:r>
              <a:rPr lang="nb-NO" sz="2400" err="1">
                <a:latin typeface="Roboto" panose="02000000000000000000" pitchFamily="2" charset="0"/>
                <a:ea typeface="Roboto" panose="02000000000000000000" pitchFamily="2" charset="0"/>
              </a:rPr>
              <a:t>vidarefører</a:t>
            </a:r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</a:rPr>
              <a:t> handhevingsordninga til statsforvaltaren</a:t>
            </a:r>
          </a:p>
          <a:p>
            <a:pPr marL="285750" indent="-285750">
              <a:buClr>
                <a:srgbClr val="4E9F75"/>
              </a:buClr>
              <a:buFont typeface="Arial" panose="020B0604020202020204" pitchFamily="34" charset="0"/>
              <a:buChar char="•"/>
            </a:pPr>
            <a:r>
              <a:rPr lang="nb-NO" sz="2400">
                <a:latin typeface="Roboto" panose="02000000000000000000" pitchFamily="2" charset="0"/>
                <a:ea typeface="Roboto" panose="02000000000000000000" pitchFamily="2" charset="0"/>
              </a:rPr>
              <a:t>endring av kva for delplikter statsforvaltaren skal vurdere</a:t>
            </a:r>
          </a:p>
        </p:txBody>
      </p:sp>
    </p:spTree>
    <p:extLst>
      <p:ext uri="{BB962C8B-B14F-4D97-AF65-F5344CB8AC3E}">
        <p14:creationId xmlns:p14="http://schemas.microsoft.com/office/powerpoint/2010/main" val="205770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F690A7-BFEB-ED42-9232-63844D50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chemeClr val="tx1">
                    <a:lumMod val="85000"/>
                    <a:lumOff val="15000"/>
                  </a:schemeClr>
                </a:solidFill>
              </a:rPr>
              <a:t>Lærarane på trinnet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0087B9-28EB-744D-BDDB-2219B84BB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r>
              <a:rPr lang="nb-NO">
                <a:solidFill>
                  <a:srgbClr val="FFFFFF"/>
                </a:solidFill>
              </a:rPr>
              <a:t>Kontaktlærarar </a:t>
            </a:r>
            <a:r>
              <a:rPr lang="nn">
                <a:solidFill>
                  <a:srgbClr val="FFFFFF"/>
                </a:solidFill>
              </a:rPr>
              <a:t>10A</a:t>
            </a:r>
            <a:r>
              <a:rPr lang="nb-NO">
                <a:solidFill>
                  <a:srgbClr val="FFFFFF"/>
                </a:solidFill>
              </a:rPr>
              <a:t>:</a:t>
            </a:r>
          </a:p>
          <a:p>
            <a:pPr lvl="1">
              <a:buFont typeface="Courier New" charset="2"/>
              <a:buChar char="o"/>
            </a:pPr>
            <a:r>
              <a:rPr lang="nb-NO">
                <a:solidFill>
                  <a:srgbClr val="FFFFFF"/>
                </a:solidFill>
              </a:rPr>
              <a:t>Monica Reinfjell </a:t>
            </a:r>
          </a:p>
          <a:p>
            <a:pPr lvl="1">
              <a:buFont typeface="Courier New" charset="2"/>
              <a:buChar char="o"/>
            </a:pPr>
            <a:r>
              <a:rPr lang="nn">
                <a:solidFill>
                  <a:srgbClr val="FFFFFF"/>
                </a:solidFill>
              </a:rPr>
              <a:t>Kristian Vestergaard</a:t>
            </a: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Kontaktlærarar 10B: </a:t>
            </a:r>
          </a:p>
          <a:p>
            <a:pPr lvl="1">
              <a:buFont typeface="Courier New" charset="2"/>
              <a:buChar char="o"/>
            </a:pPr>
            <a:r>
              <a:rPr lang="nb-NO">
                <a:solidFill>
                  <a:srgbClr val="FFFFFF"/>
                </a:solidFill>
              </a:rPr>
              <a:t>Sven Hadland</a:t>
            </a:r>
          </a:p>
          <a:p>
            <a:pPr lvl="1">
              <a:buFont typeface="Courier New" charset="2"/>
              <a:buChar char="o"/>
            </a:pPr>
            <a:r>
              <a:rPr lang="nb-NO">
                <a:solidFill>
                  <a:srgbClr val="FFFFFF"/>
                </a:solidFill>
              </a:rPr>
              <a:t>Arild Vølstad</a:t>
            </a:r>
          </a:p>
          <a:p>
            <a:pPr lvl="1">
              <a:buFont typeface="Courier New" charset="2"/>
              <a:buChar char="o"/>
            </a:pPr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Andre lærarar på trinnet: </a:t>
            </a:r>
          </a:p>
          <a:p>
            <a:pPr lvl="1">
              <a:buFont typeface="Courier New" charset="2"/>
              <a:buChar char="o"/>
            </a:pPr>
            <a:r>
              <a:rPr lang="nb-NO">
                <a:solidFill>
                  <a:srgbClr val="FFFFFF"/>
                </a:solidFill>
              </a:rPr>
              <a:t>Siri </a:t>
            </a:r>
            <a:r>
              <a:rPr lang="nb-NO" err="1">
                <a:solidFill>
                  <a:srgbClr val="FFFFFF"/>
                </a:solidFill>
              </a:rPr>
              <a:t>Varland</a:t>
            </a:r>
            <a:r>
              <a:rPr lang="nb-NO">
                <a:solidFill>
                  <a:srgbClr val="FFFFFF"/>
                </a:solidFill>
              </a:rPr>
              <a:t> Schøld</a:t>
            </a:r>
          </a:p>
          <a:p>
            <a:pPr lvl="1">
              <a:buFont typeface="Courier New" charset="2"/>
              <a:buChar char="o"/>
            </a:pPr>
            <a:r>
              <a:rPr lang="nb-NO">
                <a:solidFill>
                  <a:srgbClr val="FFFFFF"/>
                </a:solidFill>
              </a:rPr>
              <a:t>Linn Eirin Skogland</a:t>
            </a:r>
          </a:p>
          <a:p>
            <a:pPr lvl="1">
              <a:buFont typeface="Courier New" charset="2"/>
              <a:buChar char="o"/>
            </a:pPr>
            <a:r>
              <a:rPr lang="nb-NO">
                <a:solidFill>
                  <a:srgbClr val="FFFFFF"/>
                </a:solidFill>
              </a:rPr>
              <a:t>Andreas Hole Vagle</a:t>
            </a:r>
          </a:p>
          <a:p>
            <a:pPr lvl="1">
              <a:buFont typeface="Courier New" charset="2"/>
              <a:buChar char="o"/>
            </a:pPr>
            <a:r>
              <a:rPr lang="nb-NO">
                <a:solidFill>
                  <a:srgbClr val="FFFFFF"/>
                </a:solidFill>
              </a:rPr>
              <a:t>Jorunn Ree Berge</a:t>
            </a:r>
          </a:p>
          <a:p>
            <a:pPr lvl="1">
              <a:buFont typeface="Courier New" charset="2"/>
              <a:buChar char="o"/>
            </a:pPr>
            <a:endParaRPr lang="nb-NO">
              <a:solidFill>
                <a:srgbClr val="FFFFFF"/>
              </a:solidFill>
            </a:endParaRPr>
          </a:p>
          <a:p>
            <a:pPr lvl="1">
              <a:buFont typeface="Courier New" charset="2"/>
              <a:buChar char="o"/>
            </a:pPr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Miljøtrettleiarar: </a:t>
            </a:r>
            <a:r>
              <a:rPr lang="nn">
                <a:solidFill>
                  <a:srgbClr val="FFFFFF"/>
                </a:solidFill>
              </a:rPr>
              <a:t>Elisabeth Steinsland Malde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27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02e965-b5d9-42a6-b62d-74bed1101d6e">
      <Terms xmlns="http://schemas.microsoft.com/office/infopath/2007/PartnerControls"/>
    </lcf76f155ced4ddcb4097134ff3c332f>
    <TaxCatchAll xmlns="604c5632-e76c-44ed-822e-c2fb69c2dd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0ED36E892A1CC4A8200BE84EE96CDB8" ma:contentTypeVersion="11" ma:contentTypeDescription="Opprett et nytt dokument." ma:contentTypeScope="" ma:versionID="2d812fc200302e75c333d081d5fc0346">
  <xsd:schema xmlns:xsd="http://www.w3.org/2001/XMLSchema" xmlns:xs="http://www.w3.org/2001/XMLSchema" xmlns:p="http://schemas.microsoft.com/office/2006/metadata/properties" xmlns:ns2="6002e965-b5d9-42a6-b62d-74bed1101d6e" xmlns:ns3="604c5632-e76c-44ed-822e-c2fb69c2dd74" targetNamespace="http://schemas.microsoft.com/office/2006/metadata/properties" ma:root="true" ma:fieldsID="2babe5b9b7b0eed2a7e850f15e44f5b2" ns2:_="" ns3:_="">
    <xsd:import namespace="6002e965-b5d9-42a6-b62d-74bed1101d6e"/>
    <xsd:import namespace="604c5632-e76c-44ed-822e-c2fb69c2d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2e965-b5d9-42a6-b62d-74bed1101d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3efcd753-cced-4209-a768-b2865c3d9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c5632-e76c-44ed-822e-c2fb69c2dd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3fd9bd-3511-494e-90b2-1e3607bf4bfc}" ma:internalName="TaxCatchAll" ma:showField="CatchAllData" ma:web="604c5632-e76c-44ed-822e-c2fb69c2dd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4B39C2-8046-46E6-8660-BAD3C528F253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604c5632-e76c-44ed-822e-c2fb69c2dd74"/>
    <ds:schemaRef ds:uri="6002e965-b5d9-42a6-b62d-74bed1101d6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A3F81BE-DC11-4E83-A0DB-886DB47793F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002e965-b5d9-42a6-b62d-74bed1101d6e"/>
    <ds:schemaRef ds:uri="604c5632-e76c-44ed-822e-c2fb69c2dd74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0F0943-5F5B-4CEA-AA79-27796BC1F0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1121</Words>
  <Application>Microsoft Office PowerPoint</Application>
  <PresentationFormat>Widescreen</PresentationFormat>
  <Paragraphs>221</Paragraphs>
  <Slides>13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Footlight MT Light</vt:lpstr>
      <vt:lpstr>Garamond,Serif</vt:lpstr>
      <vt:lpstr>Roboto</vt:lpstr>
      <vt:lpstr>Trebuchet MS</vt:lpstr>
      <vt:lpstr>Wingdings 3</vt:lpstr>
      <vt:lpstr>Fasett</vt:lpstr>
      <vt:lpstr>Velkommen til foreldremøte</vt:lpstr>
      <vt:lpstr>Felles agenda</vt:lpstr>
      <vt:lpstr>PowerPoint-presentasjon</vt:lpstr>
      <vt:lpstr>PowerPoint-presentasjon</vt:lpstr>
      <vt:lpstr>Kapittel 12 i ny opplæringslov</vt:lpstr>
      <vt:lpstr>Dagens kapittel 9 A blir til kapittel 12 i ny opplæringslov</vt:lpstr>
      <vt:lpstr>Aktivitetsplikta</vt:lpstr>
      <vt:lpstr>§ 12-6: Statsforvaltaren si handheving i enkeltsaker</vt:lpstr>
      <vt:lpstr>Lærarane på trinnet</vt:lpstr>
      <vt:lpstr>Kva kan de forventa av oss</vt:lpstr>
      <vt:lpstr>Kva me forventar av heimen</vt:lpstr>
      <vt:lpstr>Kva me forventar av elevane våre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foreldremøte</dc:title>
  <dc:creator>Siw Svensen</dc:creator>
  <cp:lastModifiedBy>Susanne Åsebø-Trodal</cp:lastModifiedBy>
  <cp:revision>3</cp:revision>
  <dcterms:created xsi:type="dcterms:W3CDTF">2021-09-16T17:17:16Z</dcterms:created>
  <dcterms:modified xsi:type="dcterms:W3CDTF">2024-09-30T10:46:40Z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0x010100B0ED36E892A1CC4A8200BE84EE96CDB8</vt:lpwstr>
  </property>
  <property fmtid="{D5CDD505-2E9C-101B-9397-08002B2CF9AE}" pid="4" name="MSIP_Label_f505dd38-82b4-4427-b8a7-50e105392c97_Enabled">
    <vt:lpwstr>true</vt:lpwstr>
  </property>
  <property fmtid="{D5CDD505-2E9C-101B-9397-08002B2CF9AE}" pid="5" name="MSIP_Label_f505dd38-82b4-4427-b8a7-50e105392c97_SetDate">
    <vt:lpwstr>2024-04-10T13:10:09Z</vt:lpwstr>
  </property>
  <property fmtid="{D5CDD505-2E9C-101B-9397-08002B2CF9AE}" pid="6" name="MSIP_Label_f505dd38-82b4-4427-b8a7-50e105392c97_Method">
    <vt:lpwstr>Standard</vt:lpwstr>
  </property>
  <property fmtid="{D5CDD505-2E9C-101B-9397-08002B2CF9AE}" pid="7" name="MSIP_Label_f505dd38-82b4-4427-b8a7-50e105392c97_Name">
    <vt:lpwstr>defa4170-0d19-0005-0004-bc88714345d2</vt:lpwstr>
  </property>
  <property fmtid="{D5CDD505-2E9C-101B-9397-08002B2CF9AE}" pid="8" name="MSIP_Label_f505dd38-82b4-4427-b8a7-50e105392c97_SiteId">
    <vt:lpwstr>589e8be1-a5be-458a-ad32-8c0090608360</vt:lpwstr>
  </property>
  <property fmtid="{D5CDD505-2E9C-101B-9397-08002B2CF9AE}" pid="9" name="MSIP_Label_f505dd38-82b4-4427-b8a7-50e105392c97_ActionId">
    <vt:lpwstr>40a5b351-0e0c-4b41-bfba-b5ac7397722f</vt:lpwstr>
  </property>
  <property fmtid="{D5CDD505-2E9C-101B-9397-08002B2CF9AE}" pid="10" name="MSIP_Label_f505dd38-82b4-4427-b8a7-50e105392c97_ContentBits">
    <vt:lpwstr>0</vt:lpwstr>
  </property>
  <property fmtid="{D5CDD505-2E9C-101B-9397-08002B2CF9AE}" pid="11" name="Order">
    <vt:r8>86900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</Properties>
</file>